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0"/>
  </p:notesMasterIdLst>
  <p:sldIdLst>
    <p:sldId id="256" r:id="rId2"/>
    <p:sldId id="309" r:id="rId3"/>
    <p:sldId id="308" r:id="rId4"/>
    <p:sldId id="422" r:id="rId5"/>
    <p:sldId id="273" r:id="rId6"/>
    <p:sldId id="266" r:id="rId7"/>
    <p:sldId id="267" r:id="rId8"/>
    <p:sldId id="272" r:id="rId9"/>
    <p:sldId id="278" r:id="rId10"/>
    <p:sldId id="279" r:id="rId11"/>
    <p:sldId id="281" r:id="rId12"/>
    <p:sldId id="282" r:id="rId13"/>
    <p:sldId id="310" r:id="rId14"/>
    <p:sldId id="311" r:id="rId15"/>
    <p:sldId id="296" r:id="rId16"/>
    <p:sldId id="298" r:id="rId17"/>
    <p:sldId id="297" r:id="rId18"/>
    <p:sldId id="295" r:id="rId19"/>
    <p:sldId id="314" r:id="rId20"/>
    <p:sldId id="325" r:id="rId21"/>
    <p:sldId id="326" r:id="rId22"/>
    <p:sldId id="315" r:id="rId23"/>
    <p:sldId id="316" r:id="rId24"/>
    <p:sldId id="415" r:id="rId25"/>
    <p:sldId id="317" r:id="rId26"/>
    <p:sldId id="299" r:id="rId27"/>
    <p:sldId id="473" r:id="rId28"/>
    <p:sldId id="474" r:id="rId29"/>
    <p:sldId id="420" r:id="rId30"/>
    <p:sldId id="419" r:id="rId31"/>
    <p:sldId id="336" r:id="rId32"/>
    <p:sldId id="400" r:id="rId33"/>
    <p:sldId id="262" r:id="rId34"/>
    <p:sldId id="416" r:id="rId35"/>
    <p:sldId id="417" r:id="rId36"/>
    <p:sldId id="418" r:id="rId37"/>
    <p:sldId id="291" r:id="rId38"/>
    <p:sldId id="293" r:id="rId39"/>
    <p:sldId id="294" r:id="rId40"/>
    <p:sldId id="289" r:id="rId41"/>
    <p:sldId id="390" r:id="rId42"/>
    <p:sldId id="427" r:id="rId43"/>
    <p:sldId id="476" r:id="rId44"/>
    <p:sldId id="429" r:id="rId45"/>
    <p:sldId id="428" r:id="rId46"/>
    <p:sldId id="477" r:id="rId47"/>
    <p:sldId id="478" r:id="rId48"/>
    <p:sldId id="479" r:id="rId49"/>
    <p:sldId id="480" r:id="rId50"/>
    <p:sldId id="484" r:id="rId51"/>
    <p:sldId id="486" r:id="rId52"/>
    <p:sldId id="487" r:id="rId53"/>
    <p:sldId id="488" r:id="rId54"/>
    <p:sldId id="489" r:id="rId55"/>
    <p:sldId id="490" r:id="rId56"/>
    <p:sldId id="491" r:id="rId57"/>
    <p:sldId id="492" r:id="rId58"/>
    <p:sldId id="493" r:id="rId59"/>
    <p:sldId id="494" r:id="rId60"/>
    <p:sldId id="495" r:id="rId61"/>
    <p:sldId id="496" r:id="rId62"/>
    <p:sldId id="497" r:id="rId63"/>
    <p:sldId id="498" r:id="rId64"/>
    <p:sldId id="499" r:id="rId65"/>
    <p:sldId id="500" r:id="rId66"/>
    <p:sldId id="501" r:id="rId67"/>
    <p:sldId id="502" r:id="rId68"/>
    <p:sldId id="503" r:id="rId69"/>
    <p:sldId id="504" r:id="rId70"/>
    <p:sldId id="505" r:id="rId71"/>
    <p:sldId id="508" r:id="rId72"/>
    <p:sldId id="509" r:id="rId73"/>
    <p:sldId id="523" r:id="rId74"/>
    <p:sldId id="524" r:id="rId75"/>
    <p:sldId id="510" r:id="rId76"/>
    <p:sldId id="511" r:id="rId77"/>
    <p:sldId id="512" r:id="rId78"/>
    <p:sldId id="513" r:id="rId79"/>
    <p:sldId id="516" r:id="rId80"/>
    <p:sldId id="517" r:id="rId81"/>
    <p:sldId id="518" r:id="rId82"/>
    <p:sldId id="519" r:id="rId83"/>
    <p:sldId id="520" r:id="rId84"/>
    <p:sldId id="521" r:id="rId85"/>
    <p:sldId id="522" r:id="rId86"/>
    <p:sldId id="525" r:id="rId87"/>
    <p:sldId id="526" r:id="rId88"/>
    <p:sldId id="527" r:id="rId89"/>
    <p:sldId id="528" r:id="rId90"/>
    <p:sldId id="529" r:id="rId91"/>
    <p:sldId id="530" r:id="rId92"/>
    <p:sldId id="537" r:id="rId93"/>
    <p:sldId id="532" r:id="rId94"/>
    <p:sldId id="534" r:id="rId95"/>
    <p:sldId id="535" r:id="rId96"/>
    <p:sldId id="536" r:id="rId97"/>
    <p:sldId id="533" r:id="rId98"/>
    <p:sldId id="531" r:id="rId9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97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3D641-7197-4537-BBB6-2A65D2C00A47}" type="datetimeFigureOut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79297-EC3A-43A5-94B4-DC61C2630A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060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5699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6637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Momentum: </a:t>
            </a:r>
            <a:r>
              <a:rPr lang="zh-TW" altLang="en-US" dirty="0"/>
              <a:t>動量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723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can we</a:t>
            </a:r>
            <a:r>
              <a:rPr lang="en-US" altLang="zh-TW" baseline="0" dirty="0"/>
              <a:t> see?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7017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FF"/>
                </a:solidFill>
              </a:rPr>
              <a:t>Advanced Idea: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Eta</a:t>
            </a:r>
            <a:endParaRPr lang="en-US" altLang="zh-TW" dirty="0">
              <a:solidFill>
                <a:srgbClr val="0000FF"/>
              </a:solidFill>
            </a:endParaRP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Can we give each parameters different learning rates?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39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4160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i="1" u="sng" dirty="0"/>
              <a:t>反差</a:t>
            </a:r>
            <a:endParaRPr lang="en-US" altLang="zh-TW" b="1" i="1" u="sng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http://seed.ucsd.edu/mediawiki/images/6/6a/Adagrad.pdf</a:t>
            </a:r>
          </a:p>
          <a:p>
            <a:r>
              <a:rPr lang="en-US" altLang="zh-TW" dirty="0"/>
              <a:t>http://courses.cs.washington.edu/courses/cse547/15sp/slides/adagrad.pdf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6081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A0917-520B-4DA4-BE49-6A6BEE63909A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1034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FBBB8-E80A-46FC-92A1-FB8913C04562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4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65968-48CC-4F21-82F8-8848D8E6BE20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497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BB83D-304B-4421-9075-66A32A3B30FA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26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4C0C0-9573-41C6-857E-F4559562A541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487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D1D0-CBF8-4FDF-A0ED-25E3B97E1BD7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513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A1DC0-A33D-46F5-A43B-8016D951C1EC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971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810F-70DA-4A26-B7E9-71E65D4BD7E8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82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A5FC-5AA3-44F8-9CB3-342264AAAA17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026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F467-01CE-44E8-9A76-F72DB5F6EDF6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7273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0BD2-6D68-4BE9-B8E6-6529E3BDE33D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2216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D3D3F-69D2-47A7-9DE4-FD94FC80895B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27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17" Type="http://schemas.openxmlformats.org/officeDocument/2006/relationships/image" Target="../media/image109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1.png"/><Relationship Id="rId15" Type="http://schemas.openxmlformats.org/officeDocument/2006/relationships/image" Target="../media/image107.png"/><Relationship Id="rId10" Type="http://schemas.openxmlformats.org/officeDocument/2006/relationships/image" Target="../media/image60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13.png"/><Relationship Id="rId10" Type="http://schemas.openxmlformats.org/officeDocument/2006/relationships/image" Target="../media/image112.png"/><Relationship Id="rId9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74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hyperlink" Target="https://en.wikipedia.org/wiki/Gradient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7" Type="http://schemas.openxmlformats.org/officeDocument/2006/relationships/image" Target="../media/image440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9" Type="http://schemas.openxmlformats.org/officeDocument/2006/relationships/image" Target="../media/image4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32.png"/><Relationship Id="rId12" Type="http://schemas.openxmlformats.org/officeDocument/2006/relationships/image" Target="NULL"/><Relationship Id="rId2" Type="http://schemas.openxmlformats.org/officeDocument/2006/relationships/notesSlide" Target="../notesSlides/notesSlide1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../media/image35.png"/><Relationship Id="rId4" Type="http://schemas.openxmlformats.org/officeDocument/2006/relationships/image" Target="NULL"/><Relationship Id="rId9" Type="http://schemas.openxmlformats.org/officeDocument/2006/relationships/image" Target="../media/image34.png"/><Relationship Id="rId14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NULL"/><Relationship Id="rId7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0.png"/><Relationship Id="rId4" Type="http://schemas.openxmlformats.org/officeDocument/2006/relationships/image" Target="../media/image100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image" Target="../media/image19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7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4" Type="http://schemas.openxmlformats.org/officeDocument/2006/relationships/image" Target="../media/image63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0.png"/><Relationship Id="rId13" Type="http://schemas.openxmlformats.org/officeDocument/2006/relationships/image" Target="../media/image1740.png"/><Relationship Id="rId3" Type="http://schemas.openxmlformats.org/officeDocument/2006/relationships/image" Target="../media/image1590.png"/><Relationship Id="rId7" Type="http://schemas.openxmlformats.org/officeDocument/2006/relationships/image" Target="../media/image1680.png"/><Relationship Id="rId12" Type="http://schemas.openxmlformats.org/officeDocument/2006/relationships/image" Target="../media/image17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0.png"/><Relationship Id="rId11" Type="http://schemas.openxmlformats.org/officeDocument/2006/relationships/image" Target="../media/image1720.png"/><Relationship Id="rId5" Type="http://schemas.openxmlformats.org/officeDocument/2006/relationships/image" Target="../media/image1610.png"/><Relationship Id="rId10" Type="http://schemas.openxmlformats.org/officeDocument/2006/relationships/image" Target="../media/image1710.png"/><Relationship Id="rId4" Type="http://schemas.openxmlformats.org/officeDocument/2006/relationships/image" Target="../media/image1600.png"/><Relationship Id="rId9" Type="http://schemas.openxmlformats.org/officeDocument/2006/relationships/image" Target="../media/image170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JB0AO7QxSA&amp;list=PL3FW7Lu3i5JvHM8ljYj-zLfQRF3EO8sYv&amp;index=7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JB0AO7QxSA&amp;list=PL3FW7Lu3i5JvHM8ljYj-zLfQRF3EO8sYv&amp;index=7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41.png"/><Relationship Id="rId4" Type="http://schemas.openxmlformats.org/officeDocument/2006/relationships/image" Target="../media/image43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72869" y="3540125"/>
            <a:ext cx="7772400" cy="177641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學習是什麼</a:t>
            </a:r>
            <a:r>
              <a:rPr lang="en-US" altLang="zh-TW" dirty="0" smtClean="0"/>
              <a:t>?</a:t>
            </a:r>
            <a:br>
              <a:rPr lang="en-US" altLang="zh-TW" dirty="0" smtClean="0"/>
            </a:br>
            <a:r>
              <a:rPr lang="zh-TW" altLang="en-US" sz="2800" dirty="0" smtClean="0"/>
              <a:t>機器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程式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是怎麼學習</a:t>
            </a:r>
            <a:r>
              <a:rPr lang="en-US" altLang="zh-TW" sz="2800" dirty="0" smtClean="0"/>
              <a:t>?</a:t>
            </a:r>
            <a:br>
              <a:rPr lang="en-US" altLang="zh-TW" sz="2800" dirty="0" smtClean="0"/>
            </a:br>
            <a:r>
              <a:rPr lang="zh-TW" altLang="en-US" sz="2800" dirty="0" smtClean="0"/>
              <a:t>學習的各種眉眉角角</a:t>
            </a:r>
            <a:r>
              <a:rPr lang="en-US" altLang="zh-TW" sz="2800" dirty="0" smtClean="0"/>
              <a:t>!!</a:t>
            </a:r>
            <a:endParaRPr lang="zh-TW" altLang="en-US" sz="2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30069" y="5707063"/>
            <a:ext cx="6858000" cy="465137"/>
          </a:xfrm>
        </p:spPr>
        <p:txBody>
          <a:bodyPr/>
          <a:lstStyle/>
          <a:p>
            <a:r>
              <a:rPr lang="en-US" altLang="zh-TW" dirty="0" err="1"/>
              <a:t>Backprogation</a:t>
            </a:r>
            <a:r>
              <a:rPr lang="en-US" altLang="zh-TW" dirty="0"/>
              <a:t> and optimizer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72869" y="704670"/>
            <a:ext cx="688842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dirty="0" smtClean="0"/>
              <a:t>機器學習</a:t>
            </a:r>
            <a:endParaRPr lang="en-US" altLang="zh-TW" sz="7200" dirty="0" smtClean="0"/>
          </a:p>
          <a:p>
            <a:r>
              <a:rPr lang="en-US" altLang="zh-TW" sz="7200" dirty="0" smtClean="0"/>
              <a:t>Machine Learning</a:t>
            </a:r>
            <a:endParaRPr lang="zh-TW" altLang="en-US" sz="72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517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/>
          <a:srcRect l="19369" t="28979" r="43515" b="17367"/>
          <a:stretch/>
        </p:blipFill>
        <p:spPr>
          <a:xfrm>
            <a:off x="2415869" y="1367481"/>
            <a:ext cx="6662120" cy="541701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6303" y="204572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計算看看誤差有多大？？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6364055" y="1771547"/>
            <a:ext cx="1167471" cy="3126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531526" y="149626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endParaRPr lang="zh-TW" altLang="en-US" dirty="0">
              <a:solidFill>
                <a:srgbClr val="FFFF0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2611860" y="2311890"/>
            <a:ext cx="906162" cy="82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2529112" y="2594919"/>
            <a:ext cx="1021397" cy="715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44628" y="2143435"/>
            <a:ext cx="2159566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比較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接近</a:t>
            </a:r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實際值的預測值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9546" y="2512610"/>
            <a:ext cx="2159566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比較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遠離</a:t>
            </a:r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實際值的預測值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1961071" y="6520248"/>
            <a:ext cx="757881" cy="82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1944594" y="5202195"/>
            <a:ext cx="757881" cy="82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961071" y="5176001"/>
            <a:ext cx="0" cy="13795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18811" y="476152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誤差非常不同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70447" y="689241"/>
                <a:ext cx="2877553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pt-BR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zh-TW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47" y="689241"/>
                <a:ext cx="2877553" cy="75623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投影片編號版面配置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282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572" y="1911437"/>
            <a:ext cx="5891428" cy="320346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444" y="4719667"/>
            <a:ext cx="4162038" cy="14116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2780" y="64529"/>
            <a:ext cx="5158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這兩個分布情況有何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多大差異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565" y="77537"/>
            <a:ext cx="3656993" cy="71205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01059" y="1079538"/>
            <a:ext cx="7426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In mathematical statistics, the 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Kullback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Leibler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divergence </a:t>
            </a:r>
            <a:r>
              <a:rPr lang="en-US" altLang="zh-TW" dirty="0" smtClean="0"/>
              <a:t>(also called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relative entropy</a:t>
            </a:r>
            <a:r>
              <a:rPr lang="en-US" altLang="zh-TW" dirty="0" smtClean="0"/>
              <a:t>) is a measure of how one probability distribution is different from a second, reference probability distribution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01059" y="623798"/>
            <a:ext cx="57633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https://en.wikipedia.org/wiki/Kullback%E2%80%93Leibler_divergence#Cross_entropy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627469" y="1060768"/>
            <a:ext cx="11208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1951</a:t>
            </a:r>
            <a:endParaRPr lang="zh-TW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l="30540" t="45155" r="28198" b="31141"/>
          <a:stretch/>
        </p:blipFill>
        <p:spPr>
          <a:xfrm>
            <a:off x="0" y="4819132"/>
            <a:ext cx="4725466" cy="152700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4544491"/>
            <a:ext cx="2561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Probability mass function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0" y="4163310"/>
            <a:ext cx="2794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binomial distribution</a:t>
            </a:r>
            <a:endParaRPr lang="zh-TW" altLang="en-US" sz="2400" dirty="0"/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377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9820" t="10720" r="5856" b="18809"/>
          <a:stretch/>
        </p:blipFill>
        <p:spPr>
          <a:xfrm>
            <a:off x="428367" y="1169772"/>
            <a:ext cx="8047395" cy="495917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0193" y="337922"/>
            <a:ext cx="83037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 </a:t>
            </a:r>
            <a:r>
              <a:rPr lang="en-US" altLang="zh-TW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Kullback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en-US" altLang="zh-TW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Leibler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divergence </a:t>
            </a:r>
            <a:r>
              <a:rPr lang="en-US" altLang="zh-TW" sz="2400" dirty="0" smtClean="0"/>
              <a:t>(also called 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relative entropy</a:t>
            </a:r>
            <a:r>
              <a:rPr lang="en-US" altLang="zh-TW" sz="2400" dirty="0" smtClean="0"/>
              <a:t>)[1951]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9052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181225" y="227483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4800" dirty="0" smtClean="0">
                <a:solidFill>
                  <a:schemeClr val="bg1"/>
                </a:solidFill>
              </a:rPr>
              <a:t>數學基礎</a:t>
            </a:r>
            <a:endParaRPr lang="en-US" altLang="zh-TW" sz="4800" dirty="0" smtClean="0">
              <a:solidFill>
                <a:schemeClr val="bg1"/>
              </a:solidFill>
            </a:endParaRPr>
          </a:p>
          <a:p>
            <a:r>
              <a:rPr lang="zh-TW" altLang="en-US" sz="4800" dirty="0">
                <a:solidFill>
                  <a:schemeClr val="bg1"/>
                </a:solidFill>
              </a:rPr>
              <a:t>從</a:t>
            </a:r>
            <a:r>
              <a:rPr lang="zh-TW" altLang="en-US" sz="4800" dirty="0" smtClean="0">
                <a:solidFill>
                  <a:srgbClr val="FFC000"/>
                </a:solidFill>
              </a:rPr>
              <a:t>微分</a:t>
            </a:r>
            <a:r>
              <a:rPr lang="zh-TW" altLang="en-US" sz="4800" dirty="0" smtClean="0">
                <a:solidFill>
                  <a:schemeClr val="bg1"/>
                </a:solidFill>
              </a:rPr>
              <a:t>與</a:t>
            </a:r>
            <a:r>
              <a:rPr lang="zh-TW" altLang="en-US" sz="4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偏微分</a:t>
            </a:r>
            <a:endParaRPr lang="en-US" altLang="zh-TW" sz="48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4800" dirty="0" smtClean="0">
                <a:solidFill>
                  <a:schemeClr val="bg1"/>
                </a:solidFill>
              </a:rPr>
              <a:t>到</a:t>
            </a:r>
            <a:r>
              <a:rPr lang="zh-TW" alt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梯度</a:t>
            </a:r>
            <a:r>
              <a:rPr lang="en-US" altLang="zh-TW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(gradient)</a:t>
            </a:r>
            <a:endParaRPr lang="zh-TW" altLang="en-US" sz="4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4003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5855" y="1496016"/>
            <a:ext cx="3218246" cy="43513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80873" y="2319115"/>
            <a:ext cx="414758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第一章 </a:t>
            </a:r>
            <a:r>
              <a:rPr lang="en-US" altLang="zh-TW" dirty="0"/>
              <a:t>Python</a:t>
            </a:r>
            <a:r>
              <a:rPr lang="zh-TW" altLang="en-US" dirty="0"/>
              <a:t>入門 </a:t>
            </a:r>
          </a:p>
          <a:p>
            <a:r>
              <a:rPr lang="zh-TW" altLang="en-US" dirty="0"/>
              <a:t>第二章 感知器 </a:t>
            </a:r>
          </a:p>
          <a:p>
            <a:r>
              <a:rPr lang="zh-TW" altLang="en-US" dirty="0"/>
              <a:t>第三章 神經網路 </a:t>
            </a:r>
          </a:p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第四章 神經網路的學習 </a:t>
            </a:r>
          </a:p>
          <a:p>
            <a:r>
              <a:rPr lang="zh-TW" altLang="en-US" dirty="0"/>
              <a:t>第五章 誤差反向傳播法 </a:t>
            </a:r>
          </a:p>
          <a:p>
            <a:r>
              <a:rPr lang="zh-TW" altLang="en-US" dirty="0"/>
              <a:t>第六章 與學習有關的技巧 </a:t>
            </a:r>
          </a:p>
          <a:p>
            <a:r>
              <a:rPr lang="zh-TW" altLang="en-US" dirty="0"/>
              <a:t>第七章 卷積神經網路 </a:t>
            </a:r>
          </a:p>
          <a:p>
            <a:r>
              <a:rPr lang="zh-TW" altLang="en-US" dirty="0"/>
              <a:t>第八章 深度學習 </a:t>
            </a:r>
          </a:p>
          <a:p>
            <a:r>
              <a:rPr lang="zh-TW" altLang="en-US" dirty="0"/>
              <a:t>附錄</a:t>
            </a:r>
            <a:r>
              <a:rPr lang="en-US" altLang="zh-TW" dirty="0"/>
              <a:t>A </a:t>
            </a:r>
            <a:r>
              <a:rPr lang="en-US" altLang="zh-TW" dirty="0" err="1"/>
              <a:t>Softmax</a:t>
            </a:r>
            <a:r>
              <a:rPr lang="en-US" altLang="zh-TW" dirty="0"/>
              <a:t>-with-Loss</a:t>
            </a:r>
            <a:r>
              <a:rPr lang="zh-TW" altLang="en-US" dirty="0"/>
              <a:t>層的計算圖 </a:t>
            </a:r>
          </a:p>
          <a:p>
            <a:r>
              <a:rPr lang="zh-TW" altLang="en-US" dirty="0"/>
              <a:t>參考文獻</a:t>
            </a:r>
          </a:p>
        </p:txBody>
      </p:sp>
      <p:sp>
        <p:nvSpPr>
          <p:cNvPr id="6" name="矩形 5"/>
          <p:cNvSpPr/>
          <p:nvPr/>
        </p:nvSpPr>
        <p:spPr>
          <a:xfrm>
            <a:off x="177114" y="15074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Deep Learning</a:t>
            </a:r>
            <a:r>
              <a:rPr lang="zh-TW" altLang="en-US" dirty="0"/>
              <a:t>：用</a:t>
            </a:r>
            <a:r>
              <a:rPr lang="en-US" altLang="zh-TW" dirty="0"/>
              <a:t>Python</a:t>
            </a:r>
            <a:r>
              <a:rPr lang="zh-TW" altLang="en-US" dirty="0"/>
              <a:t>進行深度學習的基礎理論實作</a:t>
            </a:r>
          </a:p>
          <a:p>
            <a:r>
              <a:rPr lang="zh-TW" altLang="en-US" dirty="0" smtClean="0"/>
              <a:t>作者</a:t>
            </a:r>
            <a:r>
              <a:rPr lang="zh-TW" altLang="en-US" dirty="0"/>
              <a:t>： 斎藤康毅  譯者： 吳嘉芳</a:t>
            </a:r>
          </a:p>
          <a:p>
            <a:r>
              <a:rPr lang="zh-TW" altLang="en-US" dirty="0"/>
              <a:t>出版社：歐萊禮  出版日期：</a:t>
            </a:r>
            <a:r>
              <a:rPr lang="en-US" altLang="zh-TW" dirty="0"/>
              <a:t>2017/08/17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5855" y="5992297"/>
            <a:ext cx="7608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https://github.com/oreilly-japan/deep-learning-from-scratch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97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966474"/>
            <a:ext cx="9144000" cy="8448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2792" y="178303"/>
            <a:ext cx="1422572" cy="788171"/>
          </a:xfrm>
        </p:spPr>
        <p:txBody>
          <a:bodyPr/>
          <a:lstStyle/>
          <a:p>
            <a:r>
              <a:rPr lang="zh-TW" altLang="en-US" dirty="0" smtClean="0"/>
              <a:t>微分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080952" y="1009073"/>
                <a:ext cx="3712691" cy="80224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+∆</m:t>
                            </m:r>
                            <m:r>
                              <a:rPr lang="en-US" altLang="zh-TW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80952" y="1009073"/>
                <a:ext cx="3712691" cy="802245"/>
              </a:xfr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074262" y="1065730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572385" y="2380640"/>
                <a:ext cx="1736053" cy="5168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dirty="0" smtClean="0"/>
                  <a:t>0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385" y="2380640"/>
                <a:ext cx="1736053" cy="516808"/>
              </a:xfrm>
              <a:prstGeom prst="rect">
                <a:avLst/>
              </a:prstGeom>
              <a:blipFill rotWithShape="0">
                <a:blip r:embed="rId8"/>
                <a:stretch>
                  <a:fillRect r="-1754" b="-3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5216534" y="2380640"/>
            <a:ext cx="35990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所有常數的微分皆為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502175" y="3195725"/>
                <a:ext cx="3208892" cy="521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+∆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175" y="3195725"/>
                <a:ext cx="3208892" cy="521746"/>
              </a:xfrm>
              <a:prstGeom prst="rect">
                <a:avLst/>
              </a:prstGeom>
              <a:blipFill rotWithShape="0">
                <a:blip r:embed="rId9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503199" y="2374228"/>
            <a:ext cx="1960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f(x)=c(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常數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7935" y="3154476"/>
            <a:ext cx="1032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f(x)=x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88166" y="4014096"/>
                <a:ext cx="1984331" cy="47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TW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altLang="zh-TW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𝒂</m:t>
                      </m:r>
                      <m:sSup>
                        <m:sSupPr>
                          <m:ctrlPr>
                            <a:rPr lang="pt-BR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pt-BR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66" y="4014096"/>
                <a:ext cx="1984331" cy="470000"/>
              </a:xfrm>
              <a:prstGeom prst="rect">
                <a:avLst/>
              </a:prstGeom>
              <a:blipFill rotWithShape="0">
                <a:blip r:embed="rId10"/>
                <a:stretch>
                  <a:fillRect b="-243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463992" y="4015748"/>
                <a:ext cx="4953857" cy="548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+∆</m:t>
                            </m:r>
                            <m:r>
                              <a:rPr lang="en-US" altLang="zh-TW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limLow>
                      <m:limLow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zh-TW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zh-TW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992" y="4015748"/>
                <a:ext cx="4953857" cy="548099"/>
              </a:xfrm>
              <a:prstGeom prst="rect">
                <a:avLst/>
              </a:prstGeom>
              <a:blipFill rotWithShape="0">
                <a:blip r:embed="rId11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502175" y="4671875"/>
                <a:ext cx="5568780" cy="648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limLow>
                        <m:limLowPr>
                          <m:ctrlP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TW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+(∆</m:t>
                              </m:r>
                              <m:r>
                                <a:rPr lang="en-US" altLang="zh-TW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limLow>
                        <m:limLowPr>
                          <m:ctrlP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TW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d>
                        <m:dPr>
                          <m:ctrlPr>
                            <a:rPr lang="en-US" altLang="zh-TW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altLang="zh-TW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175" y="4671875"/>
                <a:ext cx="5568780" cy="64812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88165" y="5988974"/>
                <a:ext cx="1984331" cy="47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TW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altLang="zh-TW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𝒂</m:t>
                      </m:r>
                      <m:sSup>
                        <m:sSupPr>
                          <m:ctrlPr>
                            <a:rPr lang="pt-BR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65" y="5988974"/>
                <a:ext cx="1984331" cy="470000"/>
              </a:xfrm>
              <a:prstGeom prst="rect">
                <a:avLst/>
              </a:prstGeom>
              <a:blipFill rotWithShape="0">
                <a:blip r:embed="rId16"/>
                <a:stretch>
                  <a:fillRect b="-217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735793" y="5675735"/>
                <a:ext cx="4140877" cy="925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3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𝒂</m:t>
                        </m:r>
                        <m:sSup>
                          <m:sSupPr>
                            <m:ctrlPr>
                              <a:rPr lang="pt-BR" altLang="zh-TW" sz="36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6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36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num>
                      <m:den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zh-TW" sz="3600" dirty="0" smtClean="0"/>
                  <a:t>=a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pt-BR" altLang="zh-TW" sz="36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6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36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num>
                      <m:den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𝑎𝑛</m:t>
                    </m:r>
                    <m:sSup>
                      <m:sSupPr>
                        <m:ctrlPr>
                          <a:rPr lang="pt-BR" altLang="zh-TW" sz="3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TW" sz="3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TW" sz="3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3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793" y="5675735"/>
                <a:ext cx="4140877" cy="925253"/>
              </a:xfrm>
              <a:prstGeom prst="rect">
                <a:avLst/>
              </a:prstGeom>
              <a:blipFill rotWithShape="0">
                <a:blip r:embed="rId1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6271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1" y="2062620"/>
            <a:ext cx="7436637" cy="373681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2792" y="1252937"/>
            <a:ext cx="31566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證明底下公式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32792" y="178303"/>
            <a:ext cx="1422572" cy="7881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微分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484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32792" y="178303"/>
            <a:ext cx="2725738" cy="7881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數值</a:t>
            </a:r>
            <a:r>
              <a:rPr lang="zh-TW" altLang="en-US" dirty="0" smtClean="0"/>
              <a:t>微分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1244256"/>
            <a:ext cx="9144000" cy="8448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/>
              <p:cNvSpPr txBox="1">
                <a:spLocks/>
              </p:cNvSpPr>
              <p:nvPr/>
            </p:nvSpPr>
            <p:spPr>
              <a:xfrm>
                <a:off x="3080952" y="1286855"/>
                <a:ext cx="3712691" cy="8022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+∆</m:t>
                            </m:r>
                            <m:r>
                              <a:rPr lang="en-US" altLang="zh-TW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952" y="1286855"/>
                <a:ext cx="3712691" cy="8022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074262" y="1343512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義</a:t>
            </a:r>
          </a:p>
        </p:txBody>
      </p:sp>
      <p:sp>
        <p:nvSpPr>
          <p:cNvPr id="6" name="矩形 5"/>
          <p:cNvSpPr/>
          <p:nvPr/>
        </p:nvSpPr>
        <p:spPr>
          <a:xfrm>
            <a:off x="2286000" y="4435458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 err="1" smtClean="0"/>
              <a:t>def</a:t>
            </a:r>
            <a:r>
              <a:rPr lang="en-US" altLang="zh-TW" sz="2800" dirty="0" smtClean="0"/>
              <a:t> </a:t>
            </a:r>
            <a:r>
              <a:rPr lang="en-US" altLang="zh-TW" sz="2800" dirty="0" err="1" smtClean="0"/>
              <a:t>numerical_diff</a:t>
            </a:r>
            <a:r>
              <a:rPr lang="en-US" altLang="zh-TW" sz="2800" dirty="0" smtClean="0"/>
              <a:t>(f, x):</a:t>
            </a:r>
          </a:p>
          <a:p>
            <a:r>
              <a:rPr lang="en-US" altLang="zh-TW" sz="2800" dirty="0" smtClean="0"/>
              <a:t>    h = 1e-4 # 0.0001</a:t>
            </a:r>
          </a:p>
          <a:p>
            <a:r>
              <a:rPr lang="en-US" altLang="zh-TW" sz="2800" dirty="0" smtClean="0"/>
              <a:t>    return (f(</a:t>
            </a:r>
            <a:r>
              <a:rPr lang="en-US" altLang="zh-TW" sz="2800" dirty="0" err="1" smtClean="0"/>
              <a:t>x+h</a:t>
            </a:r>
            <a:r>
              <a:rPr lang="en-US" altLang="zh-TW" sz="2800" dirty="0" smtClean="0"/>
              <a:t>) - f(x-h)) / (2*h)</a:t>
            </a:r>
          </a:p>
        </p:txBody>
      </p:sp>
      <p:sp>
        <p:nvSpPr>
          <p:cNvPr id="7" name="矩形 6"/>
          <p:cNvSpPr/>
          <p:nvPr/>
        </p:nvSpPr>
        <p:spPr>
          <a:xfrm>
            <a:off x="2221643" y="2497014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 err="1" smtClean="0"/>
              <a:t>def</a:t>
            </a:r>
            <a:r>
              <a:rPr lang="en-US" altLang="zh-TW" sz="2800" dirty="0" smtClean="0"/>
              <a:t> </a:t>
            </a:r>
            <a:r>
              <a:rPr lang="en-US" altLang="zh-TW" sz="2800" dirty="0" err="1" smtClean="0"/>
              <a:t>numerical_diff</a:t>
            </a:r>
            <a:r>
              <a:rPr lang="en-US" altLang="zh-TW" sz="2800" dirty="0" smtClean="0"/>
              <a:t>(f, x):</a:t>
            </a:r>
          </a:p>
          <a:p>
            <a:r>
              <a:rPr lang="en-US" altLang="zh-TW" sz="2800" dirty="0" smtClean="0"/>
              <a:t>    h = 1e-50 </a:t>
            </a:r>
          </a:p>
          <a:p>
            <a:r>
              <a:rPr lang="en-US" altLang="zh-TW" sz="2800" dirty="0" smtClean="0"/>
              <a:t>    return (f(</a:t>
            </a:r>
            <a:r>
              <a:rPr lang="en-US" altLang="zh-TW" sz="2800" dirty="0" err="1" smtClean="0"/>
              <a:t>x+h</a:t>
            </a:r>
            <a:r>
              <a:rPr lang="en-US" altLang="zh-TW" sz="2800" dirty="0" smtClean="0"/>
              <a:t>) - f(x)) / (h)</a:t>
            </a:r>
          </a:p>
        </p:txBody>
      </p:sp>
      <p:sp>
        <p:nvSpPr>
          <p:cNvPr id="8" name="矩形 7"/>
          <p:cNvSpPr/>
          <p:nvPr/>
        </p:nvSpPr>
        <p:spPr>
          <a:xfrm>
            <a:off x="702185" y="259948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不正確做法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4262" y="453767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正確做法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222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1145" y="1784394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# coding: utf-8</a:t>
            </a:r>
          </a:p>
          <a:p>
            <a:r>
              <a:rPr lang="en-US" altLang="zh-TW" dirty="0" smtClean="0"/>
              <a:t>import </a:t>
            </a:r>
            <a:r>
              <a:rPr lang="en-US" altLang="zh-TW" dirty="0" err="1" smtClean="0"/>
              <a:t>numpy</a:t>
            </a:r>
            <a:r>
              <a:rPr lang="en-US" altLang="zh-TW" dirty="0" smtClean="0"/>
              <a:t> as np</a:t>
            </a:r>
          </a:p>
          <a:p>
            <a:r>
              <a:rPr lang="en-US" altLang="zh-TW" dirty="0" smtClean="0"/>
              <a:t>import </a:t>
            </a:r>
            <a:r>
              <a:rPr lang="en-US" altLang="zh-TW" dirty="0" err="1" smtClean="0"/>
              <a:t>matplotlib.pylab</a:t>
            </a:r>
            <a:r>
              <a:rPr lang="en-US" altLang="zh-TW" dirty="0" smtClean="0"/>
              <a:t> as </a:t>
            </a:r>
            <a:r>
              <a:rPr lang="en-US" altLang="zh-TW" dirty="0" err="1" smtClean="0"/>
              <a:t>plt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err="1" smtClean="0"/>
              <a:t>def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numerical_diff</a:t>
            </a:r>
            <a:r>
              <a:rPr lang="en-US" altLang="zh-TW" dirty="0" smtClean="0"/>
              <a:t>(f, x):</a:t>
            </a:r>
          </a:p>
          <a:p>
            <a:r>
              <a:rPr lang="en-US" altLang="zh-TW" dirty="0" smtClean="0"/>
              <a:t>    h = 1e-4 # 0.0001</a:t>
            </a:r>
          </a:p>
          <a:p>
            <a:r>
              <a:rPr lang="en-US" altLang="zh-TW" dirty="0" smtClean="0"/>
              <a:t>    return (f(</a:t>
            </a:r>
            <a:r>
              <a:rPr lang="en-US" altLang="zh-TW" dirty="0" err="1" smtClean="0"/>
              <a:t>x+h</a:t>
            </a:r>
            <a:r>
              <a:rPr lang="en-US" altLang="zh-TW" dirty="0" smtClean="0"/>
              <a:t>) - f(x-h)) / (2*h)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def</a:t>
            </a:r>
            <a:r>
              <a:rPr lang="en-US" altLang="zh-TW" dirty="0" smtClean="0"/>
              <a:t> function_1(x):</a:t>
            </a:r>
          </a:p>
          <a:p>
            <a:r>
              <a:rPr lang="en-US" altLang="zh-TW" dirty="0" smtClean="0"/>
              <a:t>    return 0.01*x**2 + 0.1*x 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def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tangent_line</a:t>
            </a:r>
            <a:r>
              <a:rPr lang="en-US" altLang="zh-TW" dirty="0" smtClean="0"/>
              <a:t>(f, x):</a:t>
            </a:r>
          </a:p>
          <a:p>
            <a:r>
              <a:rPr lang="en-US" altLang="zh-TW" dirty="0" smtClean="0"/>
              <a:t>    d = </a:t>
            </a:r>
            <a:r>
              <a:rPr lang="en-US" altLang="zh-TW" dirty="0" err="1" smtClean="0"/>
              <a:t>numerical_diff</a:t>
            </a:r>
            <a:r>
              <a:rPr lang="en-US" altLang="zh-TW" dirty="0" smtClean="0"/>
              <a:t>(f, x)</a:t>
            </a:r>
          </a:p>
          <a:p>
            <a:r>
              <a:rPr lang="en-US" altLang="zh-TW" dirty="0" smtClean="0"/>
              <a:t>    print(d)</a:t>
            </a:r>
          </a:p>
          <a:p>
            <a:r>
              <a:rPr lang="en-US" altLang="zh-TW" dirty="0" smtClean="0"/>
              <a:t>    y = f(x) - d*x</a:t>
            </a:r>
          </a:p>
          <a:p>
            <a:r>
              <a:rPr lang="en-US" altLang="zh-TW" dirty="0" smtClean="0"/>
              <a:t>    return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t: d*t + y</a:t>
            </a:r>
          </a:p>
        </p:txBody>
      </p:sp>
      <p:sp>
        <p:nvSpPr>
          <p:cNvPr id="3" name="矩形 2"/>
          <p:cNvSpPr/>
          <p:nvPr/>
        </p:nvSpPr>
        <p:spPr>
          <a:xfrm>
            <a:off x="5411788" y="262658"/>
            <a:ext cx="343693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x = </a:t>
            </a:r>
            <a:r>
              <a:rPr lang="en-US" altLang="zh-TW" dirty="0" err="1" smtClean="0"/>
              <a:t>np.arange</a:t>
            </a:r>
            <a:r>
              <a:rPr lang="en-US" altLang="zh-TW" dirty="0" smtClean="0"/>
              <a:t>(0.0, 20.0, 0.1)</a:t>
            </a:r>
          </a:p>
          <a:p>
            <a:r>
              <a:rPr lang="en-US" altLang="zh-TW" dirty="0" smtClean="0"/>
              <a:t>y = function_1(x)</a:t>
            </a:r>
          </a:p>
          <a:p>
            <a:r>
              <a:rPr lang="en-US" altLang="zh-TW" dirty="0" err="1" smtClean="0"/>
              <a:t>plt.xlabel</a:t>
            </a:r>
            <a:r>
              <a:rPr lang="en-US" altLang="zh-TW" dirty="0" smtClean="0"/>
              <a:t>("x")</a:t>
            </a:r>
          </a:p>
          <a:p>
            <a:r>
              <a:rPr lang="en-US" altLang="zh-TW" dirty="0" err="1" smtClean="0"/>
              <a:t>plt.ylabel</a:t>
            </a:r>
            <a:r>
              <a:rPr lang="en-US" altLang="zh-TW" dirty="0" smtClean="0"/>
              <a:t>("f(x)")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tf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tangent_line</a:t>
            </a:r>
            <a:r>
              <a:rPr lang="en-US" altLang="zh-TW" dirty="0" smtClean="0"/>
              <a:t>(function_1,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y2 = </a:t>
            </a:r>
            <a:r>
              <a:rPr lang="en-US" altLang="zh-TW" dirty="0" err="1" smtClean="0"/>
              <a:t>tf</a:t>
            </a:r>
            <a:r>
              <a:rPr lang="en-US" altLang="zh-TW" dirty="0" smtClean="0"/>
              <a:t>(x)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plt.plot</a:t>
            </a:r>
            <a:r>
              <a:rPr lang="en-US" altLang="zh-TW" dirty="0" smtClean="0"/>
              <a:t>(x, y)</a:t>
            </a:r>
          </a:p>
          <a:p>
            <a:r>
              <a:rPr lang="en-US" altLang="zh-TW" dirty="0" err="1" smtClean="0"/>
              <a:t>plt.plot</a:t>
            </a:r>
            <a:r>
              <a:rPr lang="en-US" altLang="zh-TW" dirty="0" smtClean="0"/>
              <a:t>(x, y2)</a:t>
            </a:r>
          </a:p>
          <a:p>
            <a:r>
              <a:rPr lang="en-US" altLang="zh-TW" dirty="0" err="1" smtClean="0"/>
              <a:t>plt.show</a:t>
            </a:r>
            <a:r>
              <a:rPr lang="en-US" altLang="zh-TW" dirty="0" smtClean="0"/>
              <a:t>()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34" y="3479030"/>
            <a:ext cx="4827100" cy="337897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 flipH="1" flipV="1">
            <a:off x="5495733" y="5329881"/>
            <a:ext cx="8238" cy="102973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24184" y="169600"/>
            <a:ext cx="4812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微分的意義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哪一點的斜率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53920" y="3723387"/>
            <a:ext cx="34804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練習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畫看看在不同點的數值微分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x=3,9,15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22851" y="881160"/>
                <a:ext cx="383579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=0.01</m:t>
                    </m:r>
                    <m:sSup>
                      <m:sSupPr>
                        <m:ctrlPr>
                          <a:rPr lang="en-US" altLang="zh-TW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4000" dirty="0" smtClean="0"/>
                  <a:t>+0.1</a:t>
                </a:r>
                <a14:m>
                  <m:oMath xmlns:m="http://schemas.openxmlformats.org/officeDocument/2006/math"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51" y="881160"/>
                <a:ext cx="3835794" cy="707886"/>
              </a:xfrm>
              <a:prstGeom prst="rect">
                <a:avLst/>
              </a:prstGeom>
              <a:blipFill rotWithShape="0">
                <a:blip r:embed="rId3"/>
                <a:stretch>
                  <a:fillRect t="-14655" b="-370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103070" y="5096615"/>
                <a:ext cx="1478675" cy="1255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</m:sSub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070" y="5096615"/>
                <a:ext cx="1478675" cy="12552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548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4013012"/>
            <a:ext cx="9144000" cy="2654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0" y="311549"/>
            <a:ext cx="9144000" cy="12886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78443" y="577607"/>
                <a:ext cx="383579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=0.01</m:t>
                    </m:r>
                    <m:sSup>
                      <m:sSupPr>
                        <m:ctrlPr>
                          <a:rPr lang="en-US" altLang="zh-TW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4000" dirty="0" smtClean="0"/>
                  <a:t>+0.1</a:t>
                </a:r>
                <a14:m>
                  <m:oMath xmlns:m="http://schemas.openxmlformats.org/officeDocument/2006/math"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43" y="577607"/>
                <a:ext cx="3835794" cy="707886"/>
              </a:xfrm>
              <a:prstGeom prst="rect">
                <a:avLst/>
              </a:prstGeom>
              <a:blipFill rotWithShape="0">
                <a:blip r:embed="rId8"/>
                <a:stretch>
                  <a:fillRect t="-14655" b="-370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2516319" y="5429820"/>
            <a:ext cx="54703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err="1" smtClean="0"/>
              <a:t>numerical_diff</a:t>
            </a:r>
            <a:r>
              <a:rPr lang="en-US" altLang="zh-TW" sz="3200" dirty="0" smtClean="0"/>
              <a:t>(function_1, </a:t>
            </a:r>
            <a:r>
              <a:rPr lang="en-US" altLang="zh-TW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zh-TW" sz="3200" dirty="0" smtClean="0"/>
              <a:t>)=?</a:t>
            </a:r>
          </a:p>
        </p:txBody>
      </p:sp>
      <p:sp>
        <p:nvSpPr>
          <p:cNvPr id="9" name="矩形 8"/>
          <p:cNvSpPr/>
          <p:nvPr/>
        </p:nvSpPr>
        <p:spPr>
          <a:xfrm>
            <a:off x="2516319" y="6014595"/>
            <a:ext cx="56787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err="1" smtClean="0"/>
              <a:t>numerical_diff</a:t>
            </a:r>
            <a:r>
              <a:rPr lang="en-US" altLang="zh-TW" sz="3200" dirty="0" smtClean="0"/>
              <a:t>(function_1, </a:t>
            </a:r>
            <a:r>
              <a:rPr lang="en-US" altLang="zh-TW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en-US" altLang="zh-TW" sz="3200" dirty="0" smtClean="0"/>
              <a:t>)=?</a:t>
            </a:r>
          </a:p>
        </p:txBody>
      </p:sp>
      <p:sp>
        <p:nvSpPr>
          <p:cNvPr id="10" name="矩形 9"/>
          <p:cNvSpPr/>
          <p:nvPr/>
        </p:nvSpPr>
        <p:spPr>
          <a:xfrm>
            <a:off x="2387308" y="4109121"/>
            <a:ext cx="5705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dirty="0" err="1" smtClean="0"/>
              <a:t>def</a:t>
            </a:r>
            <a:r>
              <a:rPr lang="en-US" altLang="zh-TW" sz="3600" dirty="0" smtClean="0"/>
              <a:t> function_1(x):</a:t>
            </a:r>
          </a:p>
          <a:p>
            <a:r>
              <a:rPr lang="en-US" altLang="zh-TW" sz="3600" dirty="0" smtClean="0"/>
              <a:t>    return 0.01*x**2 + 0.1*x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064720" y="485752"/>
                <a:ext cx="1692002" cy="892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num>
                              <m:den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sub>
                    </m:sSub>
                  </m:oMath>
                </a14:m>
                <a:r>
                  <a:rPr lang="en-US" altLang="zh-TW" sz="3200" dirty="0" smtClean="0"/>
                  <a:t>=?</a:t>
                </a:r>
                <a:endParaRPr lang="zh-TW" altLang="en-US" sz="32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720" y="485752"/>
                <a:ext cx="1692002" cy="892937"/>
              </a:xfrm>
              <a:prstGeom prst="rect">
                <a:avLst/>
              </a:prstGeom>
              <a:blipFill rotWithShape="0">
                <a:blip r:embed="rId9"/>
                <a:stretch>
                  <a:fillRect r="-8303" b="-27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160220" y="485752"/>
                <a:ext cx="1865126" cy="892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num>
                              <m:den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=10</m:t>
                        </m:r>
                      </m:sub>
                    </m:sSub>
                  </m:oMath>
                </a14:m>
                <a:r>
                  <a:rPr lang="en-US" altLang="zh-TW" sz="3200" dirty="0" smtClean="0"/>
                  <a:t>=?</a:t>
                </a:r>
                <a:endParaRPr lang="zh-TW" altLang="en-US" sz="32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220" y="485752"/>
                <a:ext cx="1865126" cy="892937"/>
              </a:xfrm>
              <a:prstGeom prst="rect">
                <a:avLst/>
              </a:prstGeom>
              <a:blipFill rotWithShape="0">
                <a:blip r:embed="rId10"/>
                <a:stretch>
                  <a:fillRect r="-7190" b="-27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237509" y="1774403"/>
                <a:ext cx="5576463" cy="892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num>
                              <m:den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sub>
                    </m:sSub>
                  </m:oMath>
                </a14:m>
                <a:r>
                  <a:rPr lang="en-US" altLang="zh-TW" sz="3200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0.02</m:t>
                                </m:r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+0.1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sub>
                    </m:sSub>
                    <m:r>
                      <a:rPr lang="en-US" altLang="zh-TW" sz="3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3200" dirty="0" smtClean="0"/>
                  <a:t>0.2</a:t>
                </a:r>
                <a:endParaRPr lang="zh-TW" altLang="en-US" sz="32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509" y="1774403"/>
                <a:ext cx="5576463" cy="892937"/>
              </a:xfrm>
              <a:prstGeom prst="rect">
                <a:avLst/>
              </a:prstGeom>
              <a:blipFill rotWithShape="0">
                <a:blip r:embed="rId11"/>
                <a:stretch>
                  <a:fillRect r="-1858" b="-20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4261112" y="464460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237508" y="2765177"/>
                <a:ext cx="5922712" cy="892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num>
                              <m:den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=10</m:t>
                        </m:r>
                      </m:sub>
                    </m:sSub>
                  </m:oMath>
                </a14:m>
                <a:r>
                  <a:rPr lang="en-US" altLang="zh-TW" sz="3200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0.02</m:t>
                                </m:r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+0.1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=10</m:t>
                        </m:r>
                      </m:sub>
                    </m:sSub>
                    <m:r>
                      <a:rPr lang="en-US" altLang="zh-TW" sz="3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3200" dirty="0" smtClean="0"/>
                  <a:t>0.3</a:t>
                </a:r>
                <a:endParaRPr lang="zh-TW" altLang="en-US" sz="32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508" y="2765177"/>
                <a:ext cx="5922712" cy="892937"/>
              </a:xfrm>
              <a:prstGeom prst="rect">
                <a:avLst/>
              </a:prstGeom>
              <a:blipFill rotWithShape="0">
                <a:blip r:embed="rId12"/>
                <a:stretch>
                  <a:fillRect r="-1749" b="-27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0" y="4116723"/>
            <a:ext cx="182614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/>
              <a:t>完成</a:t>
            </a:r>
            <a:endParaRPr lang="en-US" altLang="zh-TW" sz="3200" dirty="0" smtClean="0"/>
          </a:p>
          <a:p>
            <a:r>
              <a:rPr lang="zh-TW" altLang="en-US" sz="3200" dirty="0" smtClean="0"/>
              <a:t>數值微分</a:t>
            </a:r>
            <a:endParaRPr lang="en-US" altLang="zh-TW" sz="3200" dirty="0" smtClean="0"/>
          </a:p>
          <a:p>
            <a:r>
              <a:rPr lang="zh-TW" altLang="en-US" sz="3200" dirty="0" smtClean="0"/>
              <a:t>作業</a:t>
            </a:r>
            <a:endParaRPr lang="zh-TW" altLang="en-US" sz="3200" dirty="0"/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146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66675" y="0"/>
            <a:ext cx="92106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76033" y="2528474"/>
            <a:ext cx="780213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dirty="0" smtClean="0">
                <a:solidFill>
                  <a:schemeClr val="bg1"/>
                </a:solidFill>
              </a:rPr>
              <a:t>具有</a:t>
            </a:r>
            <a:r>
              <a:rPr lang="zh-TW" altLang="en-US" sz="5400" dirty="0" smtClean="0">
                <a:solidFill>
                  <a:srgbClr val="FFFF00"/>
                </a:solidFill>
              </a:rPr>
              <a:t>學習能力</a:t>
            </a:r>
            <a:r>
              <a:rPr lang="zh-TW" altLang="en-US" sz="5400" dirty="0" smtClean="0">
                <a:solidFill>
                  <a:schemeClr val="bg1"/>
                </a:solidFill>
              </a:rPr>
              <a:t>的神經網路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r>
              <a:rPr lang="zh-TW" altLang="en-US" sz="5400" dirty="0">
                <a:solidFill>
                  <a:schemeClr val="bg1"/>
                </a:solidFill>
              </a:rPr>
              <a:t> </a:t>
            </a:r>
            <a:r>
              <a:rPr lang="zh-TW" altLang="en-US" sz="5400" dirty="0" smtClean="0">
                <a:solidFill>
                  <a:schemeClr val="bg1"/>
                </a:solidFill>
              </a:rPr>
              <a:t>                              </a:t>
            </a:r>
            <a:r>
              <a:rPr lang="en-US" altLang="zh-TW" sz="5400" dirty="0" smtClean="0">
                <a:solidFill>
                  <a:schemeClr val="bg1"/>
                </a:solidFill>
              </a:rPr>
              <a:t>(</a:t>
            </a:r>
            <a:r>
              <a:rPr lang="zh-TW" altLang="en-US" sz="5400" dirty="0" smtClean="0">
                <a:solidFill>
                  <a:schemeClr val="bg1"/>
                </a:solidFill>
              </a:rPr>
              <a:t>演算法</a:t>
            </a:r>
            <a:r>
              <a:rPr lang="en-US" altLang="zh-TW" sz="5400" dirty="0" smtClean="0">
                <a:solidFill>
                  <a:schemeClr val="bg1"/>
                </a:solidFill>
              </a:rPr>
              <a:t>)</a:t>
            </a:r>
            <a:endParaRPr lang="zh-TW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8732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206473"/>
            <a:ext cx="9144000" cy="2057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3875" y="290126"/>
            <a:ext cx="4733925" cy="911224"/>
          </a:xfrm>
        </p:spPr>
        <p:txBody>
          <a:bodyPr/>
          <a:lstStyle/>
          <a:p>
            <a:r>
              <a:rPr lang="en-US" altLang="zh-TW" dirty="0" smtClean="0"/>
              <a:t>Chain Rule(</a:t>
            </a:r>
            <a:r>
              <a:rPr lang="zh-TW" altLang="en-US" dirty="0" smtClean="0"/>
              <a:t>連鎖律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7675" y="1495425"/>
            <a:ext cx="1676400" cy="4699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 smtClean="0"/>
              <a:t>合成函數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/>
              <p:cNvSpPr txBox="1">
                <a:spLocks/>
              </p:cNvSpPr>
              <p:nvPr/>
            </p:nvSpPr>
            <p:spPr>
              <a:xfrm>
                <a:off x="2457450" y="1495167"/>
                <a:ext cx="1676400" cy="469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3200" dirty="0" smtClean="0"/>
                  <a:t>Z</a:t>
                </a:r>
                <a14:m>
                  <m:oMath xmlns:m="http://schemas.openxmlformats.org/officeDocument/2006/math">
                    <m:r>
                      <a:rPr lang="en-US" altLang="zh-TW" sz="32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3200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TW" sz="32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4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450" y="1495167"/>
                <a:ext cx="1676400" cy="469900"/>
              </a:xfrm>
              <a:prstGeom prst="rect">
                <a:avLst/>
              </a:prstGeom>
              <a:blipFill rotWithShape="0">
                <a:blip r:embed="rId2"/>
                <a:stretch>
                  <a:fillRect l="-9091" t="-25974" b="-5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>
              <a:xfrm>
                <a:off x="4467225" y="1390392"/>
                <a:ext cx="3124200" cy="469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3600" dirty="0" smtClean="0"/>
                  <a:t>W</a:t>
                </a:r>
                <a14:m>
                  <m:oMath xmlns:m="http://schemas.openxmlformats.org/officeDocument/2006/math">
                    <m:r>
                      <a:rPr lang="en-US" altLang="zh-TW" sz="3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25" y="1390392"/>
                <a:ext cx="3124200" cy="469900"/>
              </a:xfrm>
              <a:prstGeom prst="rect">
                <a:avLst/>
              </a:prstGeom>
              <a:blipFill rotWithShape="0">
                <a:blip r:embed="rId3"/>
                <a:stretch>
                  <a:fillRect l="-6055" t="-31169" b="-74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685636" y="2109852"/>
                <a:ext cx="1543628" cy="1087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4400" i="1"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4400" i="1">
                            <a:latin typeface="Cambria Math" panose="02040503050406030204" pitchFamily="18" charset="0"/>
                          </a:rPr>
                          <m:t>X</m:t>
                        </m:r>
                      </m:den>
                    </m:f>
                    <m:r>
                      <a:rPr lang="en-US" altLang="zh-TW" sz="4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4400" dirty="0" smtClean="0"/>
                  <a:t>?</a:t>
                </a:r>
                <a:endParaRPr lang="zh-TW" altLang="en-US" sz="4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36" y="2109852"/>
                <a:ext cx="1543628" cy="1087862"/>
              </a:xfrm>
              <a:prstGeom prst="rect">
                <a:avLst/>
              </a:prstGeom>
              <a:blipFill rotWithShape="0">
                <a:blip r:embed="rId4"/>
                <a:stretch>
                  <a:fillRect r="-15020" b="-12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639544" y="233061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/>
              <a:t>求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133850" y="2154109"/>
                <a:ext cx="1544654" cy="1087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4400" i="1"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altLang="zh-TW" sz="4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4400" dirty="0" smtClean="0"/>
                  <a:t>?</a:t>
                </a:r>
                <a:endParaRPr lang="zh-TW" altLang="en-US" sz="4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850" y="2154109"/>
                <a:ext cx="1544654" cy="1087862"/>
              </a:xfrm>
              <a:prstGeom prst="rect">
                <a:avLst/>
              </a:prstGeom>
              <a:blipFill rotWithShape="0">
                <a:blip r:embed="rId5"/>
                <a:stretch>
                  <a:fillRect r="-14961" b="-12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394877" y="3686810"/>
                <a:ext cx="6354245" cy="1183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3600" i="1"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a:rPr lang="zh-TW" alt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3600" i="1">
                            <a:latin typeface="Cambria Math" panose="02040503050406030204" pitchFamily="18" charset="0"/>
                          </a:rPr>
                          <m:t>X</m:t>
                        </m:r>
                      </m:den>
                    </m:f>
                    <m:r>
                      <a:rPr lang="en-US" altLang="zh-TW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3600" i="1"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a:rPr lang="zh-TW" altLang="en-US" sz="3600" b="1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TW" sz="3600" b="1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3600" b="1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TW" sz="3600" b="1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𝑾</m:t>
                        </m:r>
                      </m:num>
                      <m:den>
                        <m:r>
                          <a:rPr lang="zh-TW" alt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3600" i="1">
                            <a:latin typeface="Cambria Math" panose="02040503050406030204" pitchFamily="18" charset="0"/>
                          </a:rPr>
                          <m:t>X</m:t>
                        </m:r>
                      </m:den>
                    </m:f>
                  </m:oMath>
                </a14:m>
                <a:r>
                  <a:rPr lang="en-US" altLang="zh-TW" sz="3600" dirty="0" smtClean="0"/>
                  <a:t>=2W*1=2(X+Y)</a:t>
                </a:r>
                <a:endParaRPr lang="zh-TW" altLang="en-US" sz="36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877" y="3686810"/>
                <a:ext cx="6354245" cy="118391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7175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9236" y="1516747"/>
            <a:ext cx="9144000" cy="2057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31611"/>
            <a:ext cx="6362700" cy="91122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Chain Rule(</a:t>
            </a:r>
            <a:r>
              <a:rPr lang="zh-TW" altLang="en-US" dirty="0" smtClean="0"/>
              <a:t>連鎖律</a:t>
            </a:r>
            <a:r>
              <a:rPr lang="en-US" altLang="zh-TW" dirty="0" smtClean="0"/>
              <a:t>):</a:t>
            </a:r>
            <a:r>
              <a:rPr lang="zh-TW" altLang="en-US" dirty="0" smtClean="0"/>
              <a:t>作業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472" y="1728983"/>
            <a:ext cx="1676400" cy="4699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 smtClean="0"/>
              <a:t>合成函數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/>
              <p:cNvSpPr txBox="1">
                <a:spLocks/>
              </p:cNvSpPr>
              <p:nvPr/>
            </p:nvSpPr>
            <p:spPr>
              <a:xfrm>
                <a:off x="1785648" y="1695027"/>
                <a:ext cx="2228850" cy="469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3200" dirty="0" smtClean="0"/>
                  <a:t>Z</a:t>
                </a:r>
                <a14:m>
                  <m:oMath xmlns:m="http://schemas.openxmlformats.org/officeDocument/2006/math">
                    <m:r>
                      <a:rPr lang="en-US" altLang="zh-TW" sz="32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</m:oMath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4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648" y="1695027"/>
                <a:ext cx="2228850" cy="469900"/>
              </a:xfrm>
              <a:prstGeom prst="rect">
                <a:avLst/>
              </a:prstGeom>
              <a:blipFill rotWithShape="0">
                <a:blip r:embed="rId2"/>
                <a:stretch>
                  <a:fillRect l="-7104" t="-25974" b="-5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>
              <a:xfrm>
                <a:off x="3552536" y="1681876"/>
                <a:ext cx="5124450" cy="469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3600" dirty="0" smtClean="0"/>
                  <a:t>W</a:t>
                </a:r>
                <a14:m>
                  <m:oMath xmlns:m="http://schemas.openxmlformats.org/officeDocument/2006/math">
                    <m:r>
                      <a:rPr lang="en-US" altLang="zh-TW" sz="3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36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3600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536" y="1681876"/>
                <a:ext cx="5124450" cy="469900"/>
              </a:xfrm>
              <a:prstGeom prst="rect">
                <a:avLst/>
              </a:prstGeom>
              <a:blipFill rotWithShape="0">
                <a:blip r:embed="rId3"/>
                <a:stretch>
                  <a:fillRect l="-3690" t="-32468" b="-74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694872" y="2420126"/>
                <a:ext cx="1543628" cy="1087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4400" i="1"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4400" i="1">
                            <a:latin typeface="Cambria Math" panose="02040503050406030204" pitchFamily="18" charset="0"/>
                          </a:rPr>
                          <m:t>X</m:t>
                        </m:r>
                      </m:den>
                    </m:f>
                    <m:r>
                      <a:rPr lang="en-US" altLang="zh-TW" sz="4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4400" dirty="0" smtClean="0"/>
                  <a:t>?</a:t>
                </a:r>
                <a:endParaRPr lang="zh-TW" altLang="en-US" sz="4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72" y="2420126"/>
                <a:ext cx="1543628" cy="1087862"/>
              </a:xfrm>
              <a:prstGeom prst="rect">
                <a:avLst/>
              </a:prstGeom>
              <a:blipFill rotWithShape="0">
                <a:blip r:embed="rId4"/>
                <a:stretch>
                  <a:fillRect r="-15415" b="-134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648780" y="2640892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/>
              <a:t>求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143086" y="2464383"/>
                <a:ext cx="1544654" cy="1087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4400" i="1"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altLang="zh-TW" sz="4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4400" dirty="0" smtClean="0"/>
                  <a:t>?</a:t>
                </a:r>
                <a:endParaRPr lang="zh-TW" altLang="en-US" sz="4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86" y="2464383"/>
                <a:ext cx="1544654" cy="1087862"/>
              </a:xfrm>
              <a:prstGeom prst="rect">
                <a:avLst/>
              </a:prstGeom>
              <a:blipFill rotWithShape="0">
                <a:blip r:embed="rId5"/>
                <a:stretch>
                  <a:fillRect r="-15020" b="-12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0" y="3921098"/>
            <a:ext cx="9144000" cy="2057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9236" y="4133334"/>
            <a:ext cx="1676400" cy="469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mtClean="0"/>
              <a:t>合成函數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內容版面配置區 2"/>
              <p:cNvSpPr txBox="1">
                <a:spLocks/>
              </p:cNvSpPr>
              <p:nvPr/>
            </p:nvSpPr>
            <p:spPr>
              <a:xfrm>
                <a:off x="1776412" y="4099378"/>
                <a:ext cx="2228850" cy="469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3200" dirty="0" smtClean="0"/>
                  <a:t>Z</a:t>
                </a:r>
                <a14:m>
                  <m:oMath xmlns:m="http://schemas.openxmlformats.org/officeDocument/2006/math">
                    <m:r>
                      <a:rPr lang="en-US" altLang="zh-TW" sz="32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</m:oMath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3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412" y="4099378"/>
                <a:ext cx="2228850" cy="469900"/>
              </a:xfrm>
              <a:prstGeom prst="rect">
                <a:avLst/>
              </a:prstGeom>
              <a:blipFill rotWithShape="0">
                <a:blip r:embed="rId6"/>
                <a:stretch>
                  <a:fillRect l="-6831" t="-25641" b="-55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內容版面配置區 2"/>
              <p:cNvSpPr txBox="1">
                <a:spLocks/>
              </p:cNvSpPr>
              <p:nvPr/>
            </p:nvSpPr>
            <p:spPr>
              <a:xfrm>
                <a:off x="3543300" y="4086227"/>
                <a:ext cx="5124450" cy="469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3600" dirty="0" smtClean="0"/>
                  <a:t>W</a:t>
                </a:r>
                <a14:m>
                  <m:oMath xmlns:m="http://schemas.openxmlformats.org/officeDocument/2006/math">
                    <m:r>
                      <a:rPr lang="en-US" altLang="zh-TW" sz="3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36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TW" sz="36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altLang="zh-TW" sz="3600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altLang="zh-TW" sz="36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4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300" y="4086227"/>
                <a:ext cx="5124450" cy="469900"/>
              </a:xfrm>
              <a:prstGeom prst="rect">
                <a:avLst/>
              </a:prstGeom>
              <a:blipFill rotWithShape="0">
                <a:blip r:embed="rId7"/>
                <a:stretch>
                  <a:fillRect l="-3567" t="-31169" b="-74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685636" y="4824477"/>
                <a:ext cx="1543628" cy="1087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4400" i="1"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4400" i="1">
                            <a:latin typeface="Cambria Math" panose="02040503050406030204" pitchFamily="18" charset="0"/>
                          </a:rPr>
                          <m:t>X</m:t>
                        </m:r>
                      </m:den>
                    </m:f>
                    <m:r>
                      <a:rPr lang="en-US" altLang="zh-TW" sz="4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4400" dirty="0" smtClean="0"/>
                  <a:t>?</a:t>
                </a:r>
                <a:endParaRPr lang="zh-TW" altLang="en-US" sz="4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36" y="4824477"/>
                <a:ext cx="1543628" cy="1087862"/>
              </a:xfrm>
              <a:prstGeom prst="rect">
                <a:avLst/>
              </a:prstGeom>
              <a:blipFill rotWithShape="0">
                <a:blip r:embed="rId8"/>
                <a:stretch>
                  <a:fillRect r="-15020" b="-12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639544" y="5045243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/>
              <a:t>求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133850" y="4868734"/>
                <a:ext cx="1544654" cy="1087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4400" i="1"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altLang="zh-TW" sz="4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4400" dirty="0" smtClean="0"/>
                  <a:t>?</a:t>
                </a:r>
                <a:endParaRPr lang="zh-TW" altLang="en-US" sz="4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850" y="4868734"/>
                <a:ext cx="1544654" cy="1087862"/>
              </a:xfrm>
              <a:prstGeom prst="rect">
                <a:avLst/>
              </a:prstGeom>
              <a:blipFill rotWithShape="0">
                <a:blip r:embed="rId9"/>
                <a:stretch>
                  <a:fillRect r="-14961" b="-134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21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814434" y="231611"/>
                <a:ext cx="3338802" cy="1183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TW" sz="3600" i="1">
                              <a:latin typeface="Cambria Math" panose="02040503050406030204" pitchFamily="18" charset="0"/>
                            </a:rPr>
                            <m:t>Z</m:t>
                          </m:r>
                        </m:num>
                        <m:den>
                          <m:r>
                            <a:rPr lang="zh-TW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TW" sz="3600" i="1"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TW" sz="3600" i="1">
                              <a:latin typeface="Cambria Math" panose="02040503050406030204" pitchFamily="18" charset="0"/>
                            </a:rPr>
                            <m:t>Z</m:t>
                          </m:r>
                        </m:num>
                        <m:den>
                          <m:r>
                            <a:rPr lang="zh-TW" altLang="en-US" sz="3600" b="1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𝑾</m:t>
                          </m:r>
                        </m:den>
                      </m:f>
                      <m:f>
                        <m:f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600" b="1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𝑾</m:t>
                          </m:r>
                        </m:num>
                        <m:den>
                          <m:r>
                            <a:rPr lang="zh-TW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TW" sz="3600" i="1"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434" y="231611"/>
                <a:ext cx="3338802" cy="118391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98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675" y="393701"/>
            <a:ext cx="7696200" cy="714031"/>
          </a:xfrm>
        </p:spPr>
        <p:txBody>
          <a:bodyPr>
            <a:normAutofit/>
          </a:bodyPr>
          <a:lstStyle/>
          <a:p>
            <a:r>
              <a:rPr lang="zh-TW" altLang="en-US" dirty="0"/>
              <a:t>偏</a:t>
            </a:r>
            <a:r>
              <a:rPr lang="zh-TW" altLang="en-US" dirty="0" smtClean="0"/>
              <a:t>微分</a:t>
            </a:r>
            <a:r>
              <a:rPr lang="en-US" altLang="zh-TW" dirty="0"/>
              <a:t>(partial differentiation)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5" y="2029491"/>
            <a:ext cx="3216772" cy="235269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1332" y="3636442"/>
            <a:ext cx="5249092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sz="3200" dirty="0" err="1" smtClean="0">
                <a:latin typeface="微軟正黑體" panose="020B0604030504040204" pitchFamily="34" charset="-120"/>
              </a:rPr>
              <a:t>def</a:t>
            </a:r>
            <a:r>
              <a:rPr lang="en-US" altLang="zh-TW" sz="3200" dirty="0" smtClean="0">
                <a:latin typeface="微軟正黑體" panose="020B0604030504040204" pitchFamily="34" charset="-120"/>
              </a:rPr>
              <a:t> function_2(x):</a:t>
            </a:r>
          </a:p>
          <a:p>
            <a:r>
              <a:rPr lang="en-US" altLang="zh-TW" sz="3200" dirty="0" smtClean="0">
                <a:latin typeface="微軟正黑體" panose="020B0604030504040204" pitchFamily="34" charset="-120"/>
              </a:rPr>
              <a:t>       return x[0]**2+x[1]**2</a:t>
            </a:r>
          </a:p>
        </p:txBody>
      </p:sp>
      <p:sp>
        <p:nvSpPr>
          <p:cNvPr id="9" name="矩形 8"/>
          <p:cNvSpPr/>
          <p:nvPr/>
        </p:nvSpPr>
        <p:spPr>
          <a:xfrm>
            <a:off x="551633" y="1246462"/>
            <a:ext cx="49487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兩個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及已上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變數的偏微分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332" y="5067985"/>
            <a:ext cx="5249092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sz="3200" dirty="0" err="1" smtClean="0">
                <a:latin typeface="微軟正黑體" panose="020B0604030504040204" pitchFamily="34" charset="-120"/>
              </a:rPr>
              <a:t>def</a:t>
            </a:r>
            <a:r>
              <a:rPr lang="en-US" altLang="zh-TW" sz="3200" dirty="0" smtClean="0">
                <a:latin typeface="微軟正黑體" panose="020B0604030504040204" pitchFamily="34" charset="-120"/>
              </a:rPr>
              <a:t> function_2(x):</a:t>
            </a:r>
          </a:p>
          <a:p>
            <a:r>
              <a:rPr lang="en-US" altLang="zh-TW" sz="3200" dirty="0" smtClean="0">
                <a:latin typeface="微軟正黑體" panose="020B0604030504040204" pitchFamily="34" charset="-120"/>
              </a:rPr>
              <a:t>       return </a:t>
            </a:r>
            <a:r>
              <a:rPr lang="en-US" altLang="zh-TW" sz="3200" dirty="0" err="1" smtClean="0">
                <a:latin typeface="微軟正黑體" panose="020B0604030504040204" pitchFamily="34" charset="-120"/>
              </a:rPr>
              <a:t>np.sum</a:t>
            </a:r>
            <a:r>
              <a:rPr lang="en-US" altLang="zh-TW" sz="3200" dirty="0" smtClean="0">
                <a:latin typeface="微軟正黑體" panose="020B0604030504040204" pitchFamily="34" charset="-120"/>
              </a:rPr>
              <a:t>(x**2)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0" y="2348039"/>
                <a:ext cx="5181599" cy="564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48039"/>
                <a:ext cx="5181599" cy="5648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0312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75" y="523319"/>
            <a:ext cx="7247682" cy="530083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643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24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30637" y="4531345"/>
                <a:ext cx="6032088" cy="1070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4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計算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4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的偏微分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4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altLang="zh-TW" sz="40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m:rPr>
                            <m:nor/>
                          </m:rPr>
                          <a:rPr lang="zh-TW" altLang="en-US" sz="4000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 </m:t>
                        </m:r>
                      </m:num>
                      <m:den>
                        <m:r>
                          <a:rPr lang="zh-TW" alt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4000" dirty="0" smtClean="0">
                    <a:latin typeface="微軟正黑體" panose="020B0604030504040204" pitchFamily="34" charset="-120"/>
                  </a:rPr>
                  <a:t>=2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4000" dirty="0" smtClean="0">
                  <a:latin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37" y="4531345"/>
                <a:ext cx="6032088" cy="1070486"/>
              </a:xfrm>
              <a:prstGeom prst="rect">
                <a:avLst/>
              </a:prstGeom>
              <a:blipFill rotWithShape="0">
                <a:blip r:embed="rId2"/>
                <a:stretch>
                  <a:fillRect l="-3535" b="-34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41207" y="1497748"/>
                <a:ext cx="4004943" cy="97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計算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3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的偏微分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altLang="zh-TW" sz="3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m:rPr>
                            <m:nor/>
                          </m:rPr>
                          <a:rPr lang="zh-TW" altLang="en-US" sz="3600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 </m:t>
                        </m:r>
                      </m:num>
                      <m:den>
                        <m:r>
                          <a:rPr lang="zh-TW" alt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sz="3600" dirty="0" smtClean="0">
                  <a:latin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07" y="1497748"/>
                <a:ext cx="4004943" cy="975780"/>
              </a:xfrm>
              <a:prstGeom prst="rect">
                <a:avLst/>
              </a:prstGeom>
              <a:blipFill rotWithShape="0">
                <a:blip r:embed="rId3"/>
                <a:stretch>
                  <a:fillRect l="-4718" b="-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0" y="465285"/>
                <a:ext cx="5181599" cy="564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5285"/>
                <a:ext cx="5181599" cy="5648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145438" y="2648285"/>
                <a:ext cx="3825856" cy="1037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altLang="zh-TW" sz="3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m:rPr>
                            <m:nor/>
                          </m:rPr>
                          <a:rPr lang="zh-TW" altLang="en-US" sz="3600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 </m:t>
                        </m:r>
                      </m:num>
                      <m:den>
                        <m:r>
                          <a:rPr lang="zh-TW" alt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3600" dirty="0" smtClean="0">
                    <a:latin typeface="微軟正黑體" panose="020B0604030504040204" pitchFamily="34" charset="-12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3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zh-TW" altLang="en-US" sz="3600" dirty="0">
                            <a:solidFill>
                              <a:prstClr val="black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 </m:t>
                        </m:r>
                      </m:num>
                      <m:den>
                        <m:r>
                          <a:rPr lang="zh-TW" altLang="en-US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3600" dirty="0" smtClean="0">
                    <a:latin typeface="微軟正黑體" panose="020B0604030504040204" pitchFamily="34" charset="-120"/>
                  </a:rPr>
                  <a:t>=2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3600" dirty="0" smtClean="0">
                  <a:latin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438" y="2648285"/>
                <a:ext cx="3825856" cy="1037592"/>
              </a:xfrm>
              <a:prstGeom prst="rect">
                <a:avLst/>
              </a:prstGeom>
              <a:blipFill rotWithShape="0">
                <a:blip r:embed="rId5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009591" y="3692420"/>
                <a:ext cx="44770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計算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的偏微分時把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400" i="1">
                        <a:latin typeface="Cambria Math" panose="02040503050406030204" pitchFamily="18" charset="0"/>
                      </a:rPr>
                      <m:t>視為常數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591" y="3692420"/>
                <a:ext cx="4477059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180" t="-12000" r="-409" b="-29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076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25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741207" y="4026520"/>
                <a:ext cx="7593168" cy="215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=3</a:t>
                </a:r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=4</a:t>
                </a:r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時，計算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的偏微分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m:rPr>
                            <m:nor/>
                          </m:rPr>
                          <a:rPr lang="zh-TW" altLang="en-US" sz="2400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 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sz="2400" dirty="0" smtClean="0">
                  <a:latin typeface="微軟正黑體" panose="020B0604030504040204" pitchFamily="34" charset="-120"/>
                </a:endParaRPr>
              </a:p>
              <a:p>
                <a:r>
                  <a:rPr lang="en-US" altLang="zh-TW" sz="2400" dirty="0" err="1" smtClean="0">
                    <a:latin typeface="微軟正黑體" panose="020B0604030504040204" pitchFamily="34" charset="-120"/>
                  </a:rPr>
                  <a:t>def</a:t>
                </a:r>
                <a:r>
                  <a:rPr lang="en-US" altLang="zh-TW" sz="2400" dirty="0" smtClean="0">
                    <a:latin typeface="微軟正黑體" panose="020B0604030504040204" pitchFamily="34" charset="-120"/>
                  </a:rPr>
                  <a:t> function_tmp2(x1):</a:t>
                </a:r>
              </a:p>
              <a:p>
                <a:r>
                  <a:rPr lang="en-US" altLang="zh-TW" sz="2400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sz="2400" dirty="0" smtClean="0">
                    <a:latin typeface="微軟正黑體" panose="020B0604030504040204" pitchFamily="34" charset="-120"/>
                  </a:rPr>
                  <a:t>      return 3.0**2.0+x1*x1</a:t>
                </a:r>
              </a:p>
              <a:p>
                <a:endParaRPr lang="en-US" altLang="zh-TW" sz="2400" dirty="0">
                  <a:latin typeface="微軟正黑體" panose="020B0604030504040204" pitchFamily="34" charset="-120"/>
                </a:endParaRPr>
              </a:p>
              <a:p>
                <a:r>
                  <a:rPr lang="en-US" altLang="zh-TW" sz="2400" dirty="0" err="1" smtClean="0">
                    <a:latin typeface="微軟正黑體" panose="020B0604030504040204" pitchFamily="34" charset="-120"/>
                  </a:rPr>
                  <a:t>numerical_diff</a:t>
                </a:r>
                <a:r>
                  <a:rPr lang="en-US" altLang="zh-TW" sz="2400" dirty="0" smtClean="0">
                    <a:latin typeface="微軟正黑體" panose="020B0604030504040204" pitchFamily="34" charset="-120"/>
                  </a:rPr>
                  <a:t>(function_tmp2, </a:t>
                </a:r>
                <a:r>
                  <a:rPr lang="en-US" altLang="zh-TW" sz="2400" dirty="0">
                    <a:latin typeface="微軟正黑體" panose="020B0604030504040204" pitchFamily="34" charset="-120"/>
                  </a:rPr>
                  <a:t>4</a:t>
                </a:r>
                <a:r>
                  <a:rPr lang="en-US" altLang="zh-TW" sz="2400" dirty="0" smtClean="0">
                    <a:latin typeface="微軟正黑體" panose="020B0604030504040204" pitchFamily="34" charset="-120"/>
                  </a:rPr>
                  <a:t>.0)</a:t>
                </a: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07" y="4026520"/>
                <a:ext cx="7593168" cy="2158540"/>
              </a:xfrm>
              <a:prstGeom prst="rect">
                <a:avLst/>
              </a:prstGeom>
              <a:blipFill rotWithShape="0">
                <a:blip r:embed="rId5"/>
                <a:stretch>
                  <a:fillRect l="-1285" b="-56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41207" y="1497748"/>
                <a:ext cx="5373843" cy="215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=3</a:t>
                </a:r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=4</a:t>
                </a:r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時，計算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的偏微分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m:rPr>
                            <m:nor/>
                          </m:rPr>
                          <a:rPr lang="zh-TW" altLang="en-US" sz="2400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 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sz="2400" dirty="0" smtClean="0">
                  <a:latin typeface="微軟正黑體" panose="020B0604030504040204" pitchFamily="34" charset="-120"/>
                </a:endParaRPr>
              </a:p>
              <a:p>
                <a:r>
                  <a:rPr lang="en-US" altLang="zh-TW" sz="2400" dirty="0" err="1" smtClean="0">
                    <a:latin typeface="微軟正黑體" panose="020B0604030504040204" pitchFamily="34" charset="-120"/>
                  </a:rPr>
                  <a:t>def</a:t>
                </a:r>
                <a:r>
                  <a:rPr lang="en-US" altLang="zh-TW" sz="2400" dirty="0" smtClean="0">
                    <a:latin typeface="微軟正黑體" panose="020B0604030504040204" pitchFamily="34" charset="-120"/>
                  </a:rPr>
                  <a:t> function_tmp1(x0):</a:t>
                </a:r>
              </a:p>
              <a:p>
                <a:r>
                  <a:rPr lang="en-US" altLang="zh-TW" sz="2400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sz="2400" dirty="0" smtClean="0">
                    <a:latin typeface="微軟正黑體" panose="020B0604030504040204" pitchFamily="34" charset="-120"/>
                  </a:rPr>
                  <a:t>      return x0*x0+4.0**2.0</a:t>
                </a:r>
              </a:p>
              <a:p>
                <a:endParaRPr lang="en-US" altLang="zh-TW" sz="2400" dirty="0">
                  <a:latin typeface="微軟正黑體" panose="020B0604030504040204" pitchFamily="34" charset="-120"/>
                </a:endParaRPr>
              </a:p>
              <a:p>
                <a:r>
                  <a:rPr lang="en-US" altLang="zh-TW" sz="2400" dirty="0" err="1" smtClean="0">
                    <a:latin typeface="微軟正黑體" panose="020B0604030504040204" pitchFamily="34" charset="-120"/>
                  </a:rPr>
                  <a:t>numerical_diff</a:t>
                </a:r>
                <a:r>
                  <a:rPr lang="en-US" altLang="zh-TW" sz="2400" dirty="0" smtClean="0">
                    <a:latin typeface="微軟正黑體" panose="020B0604030504040204" pitchFamily="34" charset="-120"/>
                  </a:rPr>
                  <a:t>(function_tmp1, 3.0)</a:t>
                </a: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07" y="1497748"/>
                <a:ext cx="5373843" cy="2158540"/>
              </a:xfrm>
              <a:prstGeom prst="rect">
                <a:avLst/>
              </a:prstGeom>
              <a:blipFill rotWithShape="0">
                <a:blip r:embed="rId6"/>
                <a:stretch>
                  <a:fillRect l="-1816" b="-56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0" y="465285"/>
                <a:ext cx="5181599" cy="564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5285"/>
                <a:ext cx="5181599" cy="5648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3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8361" y="624959"/>
            <a:ext cx="36210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梯度</a:t>
            </a:r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(gradient)</a:t>
            </a:r>
            <a:endParaRPr lang="zh-TW" altLang="en-US" sz="4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93" y="1595532"/>
            <a:ext cx="5527903" cy="44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91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9271" t="43333" r="29167" b="24815"/>
          <a:stretch/>
        </p:blipFill>
        <p:spPr>
          <a:xfrm>
            <a:off x="342900" y="2214514"/>
            <a:ext cx="7424186" cy="32004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1562" t="18703" r="31667" b="65556"/>
          <a:stretch/>
        </p:blipFill>
        <p:spPr>
          <a:xfrm>
            <a:off x="581025" y="495300"/>
            <a:ext cx="7515776" cy="1809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8913" y="5338584"/>
            <a:ext cx="762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https://medium.com/@chih.sheng.huang821/%E6%A9%9F%E5%99%A8%E5%AD%B8%E7%BF%92-%E5%9F%BA%E7%A4%8E%E6%95%B8%E5%AD%B8-%E4%BA%8C-%E6%A2%AF%E5%BA%A6%E4%B8%8B%E9%99%8D%E6%B3%95-gradient-descent-406e1fd001f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3828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6041" t="20186" r="27812" b="43703"/>
          <a:stretch/>
        </p:blipFill>
        <p:spPr>
          <a:xfrm>
            <a:off x="719124" y="1755596"/>
            <a:ext cx="7725064" cy="34004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43213" y="5338584"/>
            <a:ext cx="762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https://medium.com/@chih.sheng.huang821/%E6%A9%9F%E5%99%A8%E5%AD%B8%E7%BF%92-%E5%9F%BA%E7%A4%8E%E6%95%B8%E5%AD%B8-%E4%BA%8C-%E6%A2%AF%E5%BA%A6%E4%B8%8B%E9%99%8D%E6%B3%95-gradient-descent-406e1fd001f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1562" t="18703" r="31667" b="65556"/>
          <a:stretch/>
        </p:blipFill>
        <p:spPr>
          <a:xfrm>
            <a:off x="423849" y="816089"/>
            <a:ext cx="4719362" cy="113639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9924" y="156087"/>
            <a:ext cx="48093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作業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: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完成底下梯度的計算</a:t>
            </a:r>
            <a:endParaRPr lang="zh-TW" altLang="en-US" sz="32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13624" y="3951040"/>
            <a:ext cx="11176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=</a:t>
            </a:r>
            <a:r>
              <a:rPr lang="zh-TW" alt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?</a:t>
            </a:r>
            <a:endParaRPr lang="zh-TW" alt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7823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75" y="436523"/>
            <a:ext cx="8189242" cy="45006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922639" y="5327608"/>
                <a:ext cx="833883" cy="1028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altLang="zh-TW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m:rPr>
                              <m:nor/>
                            </m:rPr>
                            <a:rPr lang="zh-TW" altLang="en-US" sz="3200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m:t> </m:t>
                          </m:r>
                        </m:num>
                        <m:den>
                          <m:r>
                            <a:rPr lang="zh-TW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39" y="5327608"/>
                <a:ext cx="833883" cy="10287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094857" y="5327608"/>
                <a:ext cx="833882" cy="11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altLang="zh-TW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m:rPr>
                              <m:nor/>
                            </m:rPr>
                            <a:rPr lang="zh-TW" altLang="en-US" sz="3200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m:t> </m:t>
                          </m:r>
                        </m:num>
                        <m:den>
                          <m:r>
                            <a:rPr lang="zh-TW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857" y="5327608"/>
                <a:ext cx="833882" cy="11128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421386" y="5369670"/>
                <a:ext cx="833883" cy="1028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altLang="zh-TW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m:rPr>
                              <m:nor/>
                            </m:rPr>
                            <a:rPr lang="zh-TW" altLang="en-US" sz="3200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m:t> </m:t>
                          </m:r>
                        </m:num>
                        <m:den>
                          <m:r>
                            <a:rPr lang="zh-TW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386" y="5369670"/>
                <a:ext cx="833883" cy="10287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/>
          <p:cNvCxnSpPr>
            <a:stCxn id="5" idx="0"/>
          </p:cNvCxnSpPr>
          <p:nvPr/>
        </p:nvCxnSpPr>
        <p:spPr>
          <a:xfrm flipV="1">
            <a:off x="1339581" y="4709277"/>
            <a:ext cx="416941" cy="6183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 flipV="1">
            <a:off x="2419350" y="4709277"/>
            <a:ext cx="92448" cy="6183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H="1" flipV="1">
            <a:off x="3307333" y="4698520"/>
            <a:ext cx="569342" cy="7212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680005" y="251857"/>
            <a:ext cx="3835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hlinkClick r:id="rId7"/>
              </a:rPr>
              <a:t>https://en.wikipedia.org/wiki/Gradient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246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283" y="357403"/>
            <a:ext cx="5529468" cy="928215"/>
          </a:xfrm>
        </p:spPr>
        <p:txBody>
          <a:bodyPr/>
          <a:lstStyle/>
          <a:p>
            <a:r>
              <a:rPr lang="zh-TW" altLang="en-US" dirty="0"/>
              <a:t>學習能力</a:t>
            </a:r>
            <a:r>
              <a:rPr lang="zh-TW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類</a:t>
            </a:r>
            <a:r>
              <a:rPr lang="zh-TW" altLang="en-US" dirty="0" smtClean="0">
                <a:sym typeface="Wingdings" panose="05000000000000000000" pitchFamily="2" charset="2"/>
              </a:rPr>
              <a:t>神經網路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609309" y="432111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模型結果值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7813" y="1585635"/>
            <a:ext cx="46130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步驟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五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使用新的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偏權值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計算直到誤差很小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定義何時結束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61447" y="1878408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誤差最小化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83619" y="1246286"/>
            <a:ext cx="1459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或執行</a:t>
            </a:r>
            <a:r>
              <a:rPr lang="en-US" altLang="zh-TW" dirty="0" smtClean="0"/>
              <a:t>500</a:t>
            </a:r>
            <a:r>
              <a:rPr lang="zh-TW" altLang="en-US" dirty="0" smtClean="0"/>
              <a:t>回</a:t>
            </a:r>
            <a:endParaRPr lang="en-US" altLang="zh-TW" dirty="0" smtClean="0"/>
          </a:p>
          <a:p>
            <a:r>
              <a:rPr lang="en-US" altLang="zh-TW" dirty="0" smtClean="0"/>
              <a:t>1000</a:t>
            </a:r>
            <a:r>
              <a:rPr lang="zh-TW" altLang="en-US" dirty="0" smtClean="0"/>
              <a:t>回</a:t>
            </a:r>
            <a:r>
              <a:rPr lang="en-US" altLang="zh-TW" dirty="0" smtClean="0"/>
              <a:t>….</a:t>
            </a:r>
            <a:endParaRPr lang="zh-TW" altLang="en-US" dirty="0"/>
          </a:p>
        </p:txBody>
      </p:sp>
      <p:grpSp>
        <p:nvGrpSpPr>
          <p:cNvPr id="39" name="群組 38"/>
          <p:cNvGrpSpPr/>
          <p:nvPr/>
        </p:nvGrpSpPr>
        <p:grpSpPr>
          <a:xfrm>
            <a:off x="810140" y="2933376"/>
            <a:ext cx="5562406" cy="3332833"/>
            <a:chOff x="1201811" y="2201229"/>
            <a:chExt cx="5562406" cy="3332833"/>
          </a:xfrm>
        </p:grpSpPr>
        <p:grpSp>
          <p:nvGrpSpPr>
            <p:cNvPr id="40" name="群組 39"/>
            <p:cNvGrpSpPr/>
            <p:nvPr/>
          </p:nvGrpSpPr>
          <p:grpSpPr>
            <a:xfrm>
              <a:off x="1201811" y="2201229"/>
              <a:ext cx="5562406" cy="3332833"/>
              <a:chOff x="8005971" y="2065789"/>
              <a:chExt cx="5562406" cy="3332833"/>
            </a:xfrm>
          </p:grpSpPr>
          <p:sp>
            <p:nvSpPr>
              <p:cNvPr id="42" name="橢圓 41"/>
              <p:cNvSpPr/>
              <p:nvPr/>
            </p:nvSpPr>
            <p:spPr>
              <a:xfrm>
                <a:off x="9759850" y="2708920"/>
                <a:ext cx="1080120" cy="1080120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43" name="群組 42"/>
              <p:cNvGrpSpPr/>
              <p:nvPr/>
            </p:nvGrpSpPr>
            <p:grpSpPr>
              <a:xfrm>
                <a:off x="8005971" y="2065789"/>
                <a:ext cx="5562406" cy="3332833"/>
                <a:chOff x="8005971" y="2065789"/>
                <a:chExt cx="5562406" cy="3332833"/>
              </a:xfrm>
            </p:grpSpPr>
            <p:sp>
              <p:nvSpPr>
                <p:cNvPr id="76" name="文字方塊 75"/>
                <p:cNvSpPr txBox="1"/>
                <p:nvPr/>
              </p:nvSpPr>
              <p:spPr>
                <a:xfrm>
                  <a:off x="9876303" y="2987370"/>
                  <a:ext cx="88838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2800" dirty="0" smtClean="0"/>
                    <a:t>SUM</a:t>
                  </a:r>
                  <a:endParaRPr lang="zh-TW" altLang="en-US" sz="2800" dirty="0"/>
                </a:p>
              </p:txBody>
            </p:sp>
            <p:sp>
              <p:nvSpPr>
                <p:cNvPr id="77" name="文字方塊 76"/>
                <p:cNvSpPr txBox="1"/>
                <p:nvPr/>
              </p:nvSpPr>
              <p:spPr>
                <a:xfrm>
                  <a:off x="11927638" y="2961993"/>
                  <a:ext cx="29367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2800" smtClean="0"/>
                    <a:t>f</a:t>
                  </a:r>
                  <a:endParaRPr lang="zh-TW" altLang="en-US" sz="2800"/>
                </a:p>
              </p:txBody>
            </p:sp>
            <p:sp>
              <p:nvSpPr>
                <p:cNvPr id="78" name="文字方塊 77"/>
                <p:cNvSpPr txBox="1"/>
                <p:nvPr/>
              </p:nvSpPr>
              <p:spPr>
                <a:xfrm>
                  <a:off x="8046579" y="2065789"/>
                  <a:ext cx="4219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X</a:t>
                  </a:r>
                  <a:r>
                    <a:rPr lang="en-US" altLang="zh-TW" dirty="0" smtClean="0"/>
                    <a:t>1</a:t>
                  </a:r>
                  <a:endParaRPr lang="zh-TW" altLang="en-US" dirty="0"/>
                </a:p>
              </p:txBody>
            </p:sp>
            <p:sp>
              <p:nvSpPr>
                <p:cNvPr id="79" name="文字方塊 78"/>
                <p:cNvSpPr txBox="1"/>
                <p:nvPr/>
              </p:nvSpPr>
              <p:spPr>
                <a:xfrm>
                  <a:off x="8005971" y="2862943"/>
                  <a:ext cx="4219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X</a:t>
                  </a:r>
                  <a:r>
                    <a:rPr lang="en-US" altLang="zh-TW" dirty="0" smtClean="0"/>
                    <a:t>2</a:t>
                  </a:r>
                  <a:endParaRPr lang="zh-TW" altLang="en-US" dirty="0"/>
                </a:p>
              </p:txBody>
            </p:sp>
            <p:sp>
              <p:nvSpPr>
                <p:cNvPr id="80" name="文字方塊 79"/>
                <p:cNvSpPr txBox="1"/>
                <p:nvPr/>
              </p:nvSpPr>
              <p:spPr>
                <a:xfrm>
                  <a:off x="8055313" y="4477872"/>
                  <a:ext cx="4267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err="1"/>
                    <a:t>X</a:t>
                  </a:r>
                  <a:r>
                    <a:rPr lang="en-US" altLang="zh-TW" dirty="0" err="1" smtClean="0"/>
                    <a:t>n</a:t>
                  </a:r>
                  <a:endParaRPr lang="zh-TW" altLang="en-US" dirty="0"/>
                </a:p>
              </p:txBody>
            </p:sp>
            <p:sp>
              <p:nvSpPr>
                <p:cNvPr id="81" name="文字方塊 80"/>
                <p:cNvSpPr txBox="1"/>
                <p:nvPr/>
              </p:nvSpPr>
              <p:spPr>
                <a:xfrm>
                  <a:off x="9145663" y="2168226"/>
                  <a:ext cx="506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W</a:t>
                  </a:r>
                  <a:r>
                    <a:rPr lang="en-US" altLang="zh-TW" dirty="0" smtClean="0"/>
                    <a:t>1</a:t>
                  </a:r>
                  <a:endParaRPr lang="zh-TW" altLang="en-US" dirty="0"/>
                </a:p>
              </p:txBody>
            </p:sp>
            <p:sp>
              <p:nvSpPr>
                <p:cNvPr id="82" name="文字方塊 81"/>
                <p:cNvSpPr txBox="1"/>
                <p:nvPr/>
              </p:nvSpPr>
              <p:spPr>
                <a:xfrm>
                  <a:off x="8932042" y="2784883"/>
                  <a:ext cx="506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W</a:t>
                  </a:r>
                  <a:r>
                    <a:rPr lang="en-US" altLang="zh-TW" dirty="0" smtClean="0"/>
                    <a:t>2</a:t>
                  </a:r>
                  <a:endParaRPr lang="zh-TW" altLang="en-US" dirty="0"/>
                </a:p>
              </p:txBody>
            </p:sp>
            <p:sp>
              <p:nvSpPr>
                <p:cNvPr id="83" name="文字方塊 82"/>
                <p:cNvSpPr txBox="1"/>
                <p:nvPr/>
              </p:nvSpPr>
              <p:spPr>
                <a:xfrm>
                  <a:off x="9000011" y="3789040"/>
                  <a:ext cx="5049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err="1"/>
                    <a:t>W</a:t>
                  </a:r>
                  <a:r>
                    <a:rPr lang="en-US" altLang="zh-TW" dirty="0" err="1" smtClean="0"/>
                    <a:t>n</a:t>
                  </a:r>
                  <a:endParaRPr lang="zh-TW" altLang="en-US" dirty="0"/>
                </a:p>
              </p:txBody>
            </p:sp>
            <p:sp>
              <p:nvSpPr>
                <p:cNvPr id="84" name="文字方塊 83"/>
                <p:cNvSpPr txBox="1"/>
                <p:nvPr/>
              </p:nvSpPr>
              <p:spPr>
                <a:xfrm>
                  <a:off x="10068967" y="4176666"/>
                  <a:ext cx="3064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mtClean="0"/>
                    <a:t>b</a:t>
                  </a:r>
                  <a:endParaRPr lang="zh-TW" altLang="en-US"/>
                </a:p>
              </p:txBody>
            </p:sp>
            <p:sp>
              <p:nvSpPr>
                <p:cNvPr id="85" name="文字方塊 84"/>
                <p:cNvSpPr txBox="1"/>
                <p:nvPr/>
              </p:nvSpPr>
              <p:spPr>
                <a:xfrm>
                  <a:off x="13271501" y="2768746"/>
                  <a:ext cx="2968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Y</a:t>
                  </a:r>
                  <a:endParaRPr lang="zh-TW" altLang="en-US" dirty="0"/>
                </a:p>
              </p:txBody>
            </p:sp>
            <p:sp>
              <p:nvSpPr>
                <p:cNvPr id="86" name="矩形 85"/>
                <p:cNvSpPr/>
                <p:nvPr/>
              </p:nvSpPr>
              <p:spPr>
                <a:xfrm>
                  <a:off x="11594654" y="2769160"/>
                  <a:ext cx="959639" cy="959639"/>
                </a:xfrm>
                <a:prstGeom prst="rect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7" name="橢圓 86"/>
                <p:cNvSpPr/>
                <p:nvPr/>
              </p:nvSpPr>
              <p:spPr>
                <a:xfrm>
                  <a:off x="8491108" y="2072446"/>
                  <a:ext cx="208551" cy="208551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8" name="橢圓 87"/>
                <p:cNvSpPr/>
                <p:nvPr/>
              </p:nvSpPr>
              <p:spPr>
                <a:xfrm>
                  <a:off x="8456124" y="2943334"/>
                  <a:ext cx="208551" cy="208551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9" name="橢圓 88"/>
                <p:cNvSpPr/>
                <p:nvPr/>
              </p:nvSpPr>
              <p:spPr>
                <a:xfrm>
                  <a:off x="8576691" y="4545998"/>
                  <a:ext cx="208551" cy="208551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0" name="橢圓 89"/>
                <p:cNvSpPr/>
                <p:nvPr/>
              </p:nvSpPr>
              <p:spPr>
                <a:xfrm>
                  <a:off x="9834562" y="4731591"/>
                  <a:ext cx="208551" cy="208551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91" name="直線單箭頭接點 90"/>
                <p:cNvCxnSpPr>
                  <a:stCxn id="87" idx="5"/>
                </p:cNvCxnSpPr>
                <p:nvPr/>
              </p:nvCxnSpPr>
              <p:spPr>
                <a:xfrm>
                  <a:off x="8669117" y="2250455"/>
                  <a:ext cx="1169325" cy="73691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線單箭頭接點 91"/>
                <p:cNvCxnSpPr>
                  <a:stCxn id="88" idx="6"/>
                  <a:endCxn id="42" idx="2"/>
                </p:cNvCxnSpPr>
                <p:nvPr/>
              </p:nvCxnSpPr>
              <p:spPr>
                <a:xfrm>
                  <a:off x="8664675" y="3047610"/>
                  <a:ext cx="1095175" cy="20137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線單箭頭接點 92"/>
                <p:cNvCxnSpPr>
                  <a:stCxn id="89" idx="7"/>
                  <a:endCxn id="42" idx="3"/>
                </p:cNvCxnSpPr>
                <p:nvPr/>
              </p:nvCxnSpPr>
              <p:spPr>
                <a:xfrm flipV="1">
                  <a:off x="8754700" y="3630860"/>
                  <a:ext cx="1163330" cy="94568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線單箭頭接點 93"/>
                <p:cNvCxnSpPr>
                  <a:stCxn id="90" idx="0"/>
                </p:cNvCxnSpPr>
                <p:nvPr/>
              </p:nvCxnSpPr>
              <p:spPr>
                <a:xfrm flipV="1">
                  <a:off x="9938838" y="3744900"/>
                  <a:ext cx="187073" cy="986691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線單箭頭接點 94"/>
                <p:cNvCxnSpPr>
                  <a:stCxn id="42" idx="6"/>
                  <a:endCxn id="86" idx="1"/>
                </p:cNvCxnSpPr>
                <p:nvPr/>
              </p:nvCxnSpPr>
              <p:spPr>
                <a:xfrm>
                  <a:off x="10839970" y="3248980"/>
                  <a:ext cx="754684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橢圓 95"/>
                <p:cNvSpPr/>
                <p:nvPr/>
              </p:nvSpPr>
              <p:spPr>
                <a:xfrm>
                  <a:off x="13308977" y="3119327"/>
                  <a:ext cx="208551" cy="208551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7" name="文字方塊 96"/>
                <p:cNvSpPr txBox="1"/>
                <p:nvPr/>
              </p:nvSpPr>
              <p:spPr>
                <a:xfrm>
                  <a:off x="8472415" y="3480937"/>
                  <a:ext cx="461665" cy="683842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r>
                    <a:rPr lang="en-US" altLang="zh-TW" smtClean="0"/>
                    <a:t>………..</a:t>
                  </a:r>
                  <a:endParaRPr lang="zh-TW" altLang="en-US"/>
                </a:p>
              </p:txBody>
            </p:sp>
            <p:sp>
              <p:nvSpPr>
                <p:cNvPr id="98" name="文字方塊 97"/>
                <p:cNvSpPr txBox="1"/>
                <p:nvPr/>
              </p:nvSpPr>
              <p:spPr>
                <a:xfrm>
                  <a:off x="9795969" y="502929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mtClean="0"/>
                    <a:t>1</a:t>
                  </a:r>
                  <a:endParaRPr lang="zh-TW" altLang="en-US"/>
                </a:p>
              </p:txBody>
            </p:sp>
          </p:grpSp>
        </p:grpSp>
        <p:cxnSp>
          <p:nvCxnSpPr>
            <p:cNvPr id="41" name="直線單箭頭接點 40"/>
            <p:cNvCxnSpPr/>
            <p:nvPr/>
          </p:nvCxnSpPr>
          <p:spPr>
            <a:xfrm>
              <a:off x="5750133" y="3367715"/>
              <a:ext cx="7546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弧形箭號 (下彎) 98"/>
          <p:cNvSpPr/>
          <p:nvPr/>
        </p:nvSpPr>
        <p:spPr>
          <a:xfrm flipH="1">
            <a:off x="2243081" y="2546961"/>
            <a:ext cx="5024494" cy="99189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010458" y="3636333"/>
            <a:ext cx="6659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</a:t>
            </a:r>
            <a:endParaRPr lang="en-US" altLang="zh-TW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606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61" y="502365"/>
            <a:ext cx="7377627" cy="58539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44902" y="317699"/>
            <a:ext cx="3835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https://en.wikipedia.org/wiki/Gradient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5891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42" y="1114138"/>
            <a:ext cx="7041639" cy="467103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8811" y="344697"/>
            <a:ext cx="72104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推薦影片教學</a:t>
            </a:r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altLang="zh-TW" sz="4400" dirty="0"/>
              <a:t>Ian </a:t>
            </a:r>
            <a:r>
              <a:rPr lang="en-US" altLang="zh-TW" sz="4400" dirty="0" err="1" smtClean="0"/>
              <a:t>Goodfellow</a:t>
            </a:r>
            <a:endParaRPr lang="en-US" altLang="zh-TW" sz="4400" dirty="0"/>
          </a:p>
        </p:txBody>
      </p:sp>
      <p:sp>
        <p:nvSpPr>
          <p:cNvPr id="6" name="矩形 5"/>
          <p:cNvSpPr/>
          <p:nvPr/>
        </p:nvSpPr>
        <p:spPr>
          <a:xfrm>
            <a:off x="598742" y="5908281"/>
            <a:ext cx="7400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https://www.youtube.com/watch?v=XlYD8jn1ayE&amp;list=PLoWh1paHYVRfygApBdss1HCt-TFZRXs0k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7934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7207" t="11681" r="10361" b="19129"/>
          <a:stretch/>
        </p:blipFill>
        <p:spPr>
          <a:xfrm>
            <a:off x="230240" y="1796548"/>
            <a:ext cx="8549621" cy="403654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180" y="403654"/>
            <a:ext cx="2969917" cy="39519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8520" y="276108"/>
            <a:ext cx="65083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/>
              <a:t>http://www.deeplearningbook.org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230240" y="1179947"/>
            <a:ext cx="5793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CH.8 Optimization for Training Deep Models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0905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03690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03835" y="1885952"/>
            <a:ext cx="7229287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r>
              <a:rPr lang="en-US" altLang="zh-TW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Optimizer</a:t>
            </a:r>
            <a:r>
              <a:rPr lang="en-US" altLang="zh-TW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の</a:t>
            </a:r>
            <a:endParaRPr lang="en-US" altLang="zh-TW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 Descent  </a:t>
            </a:r>
          </a:p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梯度下降法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740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" y="127001"/>
            <a:ext cx="7886700" cy="920749"/>
          </a:xfrm>
        </p:spPr>
        <p:txBody>
          <a:bodyPr/>
          <a:lstStyle/>
          <a:p>
            <a:r>
              <a:rPr lang="zh-TW" altLang="en-US" dirty="0" smtClean="0"/>
              <a:t>颱風快來了</a:t>
            </a:r>
            <a:r>
              <a:rPr lang="en-US" altLang="zh-TW" dirty="0" smtClean="0"/>
              <a:t>,</a:t>
            </a:r>
            <a:r>
              <a:rPr lang="zh-TW" altLang="en-US" dirty="0" smtClean="0"/>
              <a:t>如何快速下山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536" y="1793954"/>
            <a:ext cx="7562427" cy="420405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52400" y="1066285"/>
            <a:ext cx="8134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圖片來源</a:t>
            </a:r>
            <a:r>
              <a:rPr lang="en-US" altLang="zh-TW" dirty="0" smtClean="0"/>
              <a:t>:http://cs231n.stanford.edu/slides/2017/cs231n_2017_lecture3.pdf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2816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53" y="1706892"/>
            <a:ext cx="7700271" cy="4378184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52400" y="127001"/>
            <a:ext cx="7886700" cy="920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颱風快來了</a:t>
            </a:r>
            <a:r>
              <a:rPr lang="en-US" altLang="zh-TW" smtClean="0"/>
              <a:t>,</a:t>
            </a:r>
            <a:r>
              <a:rPr lang="zh-TW" altLang="en-US" smtClean="0"/>
              <a:t>如何快速下山</a:t>
            </a:r>
            <a:r>
              <a:rPr lang="en-US" altLang="zh-TW" smtClean="0"/>
              <a:t>?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2400" y="1066285"/>
            <a:ext cx="8134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圖片來源</a:t>
            </a:r>
            <a:r>
              <a:rPr lang="en-US" altLang="zh-TW" dirty="0" smtClean="0"/>
              <a:t>:http://cs231n.stanford.edu/slides/2017/cs231n_2017_lecture3.pdf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5349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37" y="3418574"/>
            <a:ext cx="3494774" cy="335201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90348" y="5059966"/>
            <a:ext cx="29610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η</a:t>
            </a:r>
            <a:r>
              <a: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0.1</a:t>
            </a:r>
            <a:endParaRPr lang="zh-TW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61742" y="3329458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一開始若</a:t>
            </a:r>
            <a:r>
              <a:rPr lang="en-US" altLang="zh-TW" dirty="0" smtClean="0"/>
              <a:t>x=3</a:t>
            </a:r>
            <a:endParaRPr lang="zh-TW" altLang="en-US" dirty="0"/>
          </a:p>
        </p:txBody>
      </p:sp>
      <p:cxnSp>
        <p:nvCxnSpPr>
          <p:cNvPr id="5" name="直線單箭頭接點 4"/>
          <p:cNvCxnSpPr>
            <a:stCxn id="10" idx="1"/>
          </p:cNvCxnSpPr>
          <p:nvPr/>
        </p:nvCxnSpPr>
        <p:spPr>
          <a:xfrm flipH="1">
            <a:off x="4077730" y="3514124"/>
            <a:ext cx="1184012" cy="7283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H="1">
            <a:off x="4044780" y="3514124"/>
            <a:ext cx="12356" cy="2937878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3674075" y="6627247"/>
            <a:ext cx="476677" cy="119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32" y="2370670"/>
            <a:ext cx="7645697" cy="7699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44027" y="109520"/>
            <a:ext cx="5948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Gradient Descent</a:t>
            </a:r>
            <a:r>
              <a:rPr lang="zh-TW" altLang="en-US" sz="3600" dirty="0" smtClean="0"/>
              <a:t>  梯度下降法</a:t>
            </a:r>
            <a:endParaRPr lang="zh-TW" altLang="en-US" sz="3600" dirty="0"/>
          </a:p>
        </p:txBody>
      </p:sp>
      <p:sp>
        <p:nvSpPr>
          <p:cNvPr id="15" name="矩形 14"/>
          <p:cNvSpPr/>
          <p:nvPr/>
        </p:nvSpPr>
        <p:spPr>
          <a:xfrm>
            <a:off x="521724" y="739913"/>
            <a:ext cx="7112012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最佳化問題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亂數選擇起始值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透過不斷更新參數       使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(X)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會達到最小值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4951928" y="4475671"/>
                <a:ext cx="2881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BR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zh-TW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altLang="zh-TW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928" y="4475671"/>
                <a:ext cx="288143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960" t="-28261" r="-1903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155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37" y="3418574"/>
            <a:ext cx="3494774" cy="335201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90348" y="5059966"/>
            <a:ext cx="29610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η</a:t>
            </a:r>
            <a:r>
              <a: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0.1</a:t>
            </a:r>
            <a:endParaRPr lang="zh-TW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61742" y="3329458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一開始若</a:t>
            </a:r>
            <a:r>
              <a:rPr lang="en-US" altLang="zh-TW" dirty="0" smtClean="0"/>
              <a:t>x=3</a:t>
            </a:r>
            <a:endParaRPr lang="zh-TW" altLang="en-US" dirty="0"/>
          </a:p>
        </p:txBody>
      </p:sp>
      <p:cxnSp>
        <p:nvCxnSpPr>
          <p:cNvPr id="5" name="直線單箭頭接點 4"/>
          <p:cNvCxnSpPr>
            <a:stCxn id="10" idx="1"/>
          </p:cNvCxnSpPr>
          <p:nvPr/>
        </p:nvCxnSpPr>
        <p:spPr>
          <a:xfrm flipH="1">
            <a:off x="4077730" y="3514124"/>
            <a:ext cx="1184012" cy="7283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152847" y="3794340"/>
                <a:ext cx="282969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新</m:t>
                          </m:r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US" altLang="zh-TW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 smtClean="0">
                    <a:ea typeface="Cambria Math" panose="02040503050406030204" pitchFamily="18" charset="0"/>
                  </a:rPr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847" y="3794340"/>
                <a:ext cx="2829698" cy="553998"/>
              </a:xfrm>
              <a:prstGeom prst="rect">
                <a:avLst/>
              </a:prstGeom>
              <a:blipFill rotWithShape="0">
                <a:blip r:embed="rId6"/>
                <a:stretch>
                  <a:fillRect t="-21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981651" y="4242487"/>
                <a:ext cx="28729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1∗(2∗3−2)</m:t>
                    </m:r>
                  </m:oMath>
                </a14:m>
                <a:r>
                  <a:rPr lang="en-US" altLang="zh-TW" dirty="0" smtClean="0"/>
                  <a:t>= 2.6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651" y="4242487"/>
                <a:ext cx="2872902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836" r="-84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/>
          <p:cNvCxnSpPr/>
          <p:nvPr/>
        </p:nvCxnSpPr>
        <p:spPr>
          <a:xfrm flipH="1">
            <a:off x="4044780" y="3514124"/>
            <a:ext cx="12356" cy="2937878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H="1">
            <a:off x="3789405" y="4348338"/>
            <a:ext cx="4158" cy="2035987"/>
          </a:xfrm>
          <a:prstGeom prst="line">
            <a:avLst/>
          </a:prstGeom>
          <a:ln w="571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3674075" y="6627247"/>
            <a:ext cx="476677" cy="119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3543" y="2649311"/>
            <a:ext cx="5651010" cy="56907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44027" y="109520"/>
            <a:ext cx="5948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Gradient Descent</a:t>
            </a:r>
            <a:r>
              <a:rPr lang="zh-TW" altLang="en-US" sz="3600" dirty="0" smtClean="0"/>
              <a:t>  梯度下降法</a:t>
            </a:r>
            <a:endParaRPr lang="zh-TW" altLang="en-US" sz="3600" dirty="0"/>
          </a:p>
        </p:txBody>
      </p:sp>
      <p:sp>
        <p:nvSpPr>
          <p:cNvPr id="15" name="矩形 14"/>
          <p:cNvSpPr/>
          <p:nvPr/>
        </p:nvSpPr>
        <p:spPr>
          <a:xfrm>
            <a:off x="521724" y="739913"/>
            <a:ext cx="7112012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最佳化問題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亂數選擇起始值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透過不斷更新參數       使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(X)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會達到最小值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712132" y="2288470"/>
                <a:ext cx="2881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BR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zh-TW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altLang="zh-TW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132" y="2288470"/>
                <a:ext cx="288143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960" t="-28261" r="-1691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21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51" y="2513630"/>
            <a:ext cx="3882959" cy="379235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5868" y="205946"/>
            <a:ext cx="42851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η</a:t>
            </a:r>
            <a:r>
              <a: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1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太大的學習率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84886" y="1795850"/>
                <a:ext cx="5206314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新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←×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舊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86" y="1795850"/>
                <a:ext cx="5206314" cy="52591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/>
          <p:nvPr/>
        </p:nvCxnSpPr>
        <p:spPr>
          <a:xfrm flipH="1">
            <a:off x="4821015" y="2990335"/>
            <a:ext cx="1059081" cy="4695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217332" y="2621003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一開始若</a:t>
            </a:r>
            <a:r>
              <a:rPr lang="en-US" altLang="zh-TW" dirty="0" smtClean="0"/>
              <a:t>x=3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350555" y="3182893"/>
                <a:ext cx="282969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新</m:t>
                          </m:r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US" altLang="zh-TW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 smtClean="0">
                    <a:ea typeface="Cambria Math" panose="02040503050406030204" pitchFamily="18" charset="0"/>
                  </a:rPr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555" y="3182893"/>
                <a:ext cx="2829698" cy="553998"/>
              </a:xfrm>
              <a:prstGeom prst="rect">
                <a:avLst/>
              </a:prstGeom>
              <a:blipFill rotWithShape="0">
                <a:blip r:embed="rId4"/>
                <a:stretch>
                  <a:fillRect t="-21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292775" y="3522411"/>
                <a:ext cx="2592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=3−1∗(2∗3−2)</m:t>
                    </m:r>
                  </m:oMath>
                </a14:m>
                <a:r>
                  <a:rPr lang="en-US" altLang="zh-TW" dirty="0" smtClean="0"/>
                  <a:t>= -1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775" y="3522411"/>
                <a:ext cx="2592376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0000" r="-939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824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013" y="2422900"/>
            <a:ext cx="3882959" cy="379235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5868" y="205946"/>
            <a:ext cx="42851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η</a:t>
            </a:r>
            <a:r>
              <a: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1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太大的學習率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35868" y="1585015"/>
                <a:ext cx="5206314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新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←×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舊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68" y="1585015"/>
                <a:ext cx="5206314" cy="52591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/>
          <p:nvPr/>
        </p:nvCxnSpPr>
        <p:spPr>
          <a:xfrm>
            <a:off x="2850292" y="3146854"/>
            <a:ext cx="1005864" cy="1735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724611" y="3135755"/>
            <a:ext cx="923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當</a:t>
            </a:r>
            <a:r>
              <a:rPr lang="en-US" altLang="zh-TW" dirty="0" smtClean="0"/>
              <a:t>x = -1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84886" y="3580414"/>
                <a:ext cx="282969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新</m:t>
                          </m:r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US" altLang="zh-TW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 smtClean="0">
                    <a:ea typeface="Cambria Math" panose="02040503050406030204" pitchFamily="18" charset="0"/>
                  </a:rPr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86" y="3580414"/>
                <a:ext cx="2829698" cy="553998"/>
              </a:xfrm>
              <a:prstGeom prst="rect">
                <a:avLst/>
              </a:prstGeom>
              <a:blipFill rotWithShape="0">
                <a:blip r:embed="rId4"/>
                <a:stretch>
                  <a:fillRect t="-21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42157" y="4025073"/>
                <a:ext cx="30604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−1∗(2∗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(−1)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−2)</m:t>
                    </m:r>
                  </m:oMath>
                </a14:m>
                <a:r>
                  <a:rPr lang="en-US" altLang="zh-TW" dirty="0" smtClean="0"/>
                  <a:t>= 3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57" y="4025073"/>
                <a:ext cx="3060453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8197" r="-598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946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2266612" y="2069002"/>
                <a:ext cx="4230710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200" i="1" smtClean="0">
                          <a:latin typeface="Cambria Math"/>
                        </a:rPr>
                        <m:t>△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𝑤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l-GR" altLang="zh-TW" sz="3200" b="1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m:t>η</m:t>
                      </m:r>
                      <m:sSup>
                        <m:sSupPr>
                          <m:ctrlPr>
                            <a:rPr lang="el-GR" altLang="zh-TW" sz="3200" b="1" i="1" dirty="0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pPr>
                        <m:e>
                          <m:r>
                            <a:rPr lang="en-US" altLang="zh-TW" sz="3200" b="1" i="1" dirty="0" smtClean="0">
                              <a:latin typeface="Cambria Math"/>
                              <a:ea typeface="新細明體" panose="02020500000000000000" pitchFamily="18" charset="-120"/>
                            </a:rPr>
                            <m:t>𝑿</m:t>
                          </m:r>
                        </m:e>
                        <m:sup>
                          <m:r>
                            <a:rPr lang="en-US" altLang="zh-TW" sz="3200" b="1" i="1" dirty="0" smtClean="0">
                              <a:latin typeface="Cambria Math"/>
                              <a:ea typeface="新細明體" panose="02020500000000000000" pitchFamily="18" charset="-120"/>
                            </a:rPr>
                            <m:t>𝑻</m:t>
                          </m:r>
                        </m:sup>
                      </m:sSup>
                      <m:r>
                        <a:rPr lang="el-GR" altLang="zh-TW" sz="3200" b="1" i="1" dirty="0" smtClean="0">
                          <a:latin typeface="Cambria Math"/>
                          <a:ea typeface="Cambria Math"/>
                        </a:rPr>
                        <m:t>⋅</m:t>
                      </m:r>
                      <m:d>
                        <m:dPr>
                          <m:endChr m:val=""/>
                          <m:ctrlPr>
                            <a:rPr lang="el-GR" altLang="zh-TW" sz="3200" b="1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l-GR" altLang="zh-TW" sz="3200" b="1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3200" b="1" i="1" dirty="0">
                                  <a:latin typeface="Cambria Math"/>
                                  <a:ea typeface="Cambria Math"/>
                                </a:rPr>
                                <m:t>𝒚</m:t>
                              </m:r>
                              <m:r>
                                <m:rPr>
                                  <m:nor/>
                                </m:rPr>
                                <a:rPr lang="zh-TW" altLang="en-US" sz="3200" dirty="0"/>
                                <m:t> </m:t>
                              </m:r>
                            </m:e>
                          </m:acc>
                        </m:e>
                      </m:d>
                      <m:r>
                        <a:rPr lang="el-GR" altLang="zh-TW" sz="3200" b="1" i="1" dirty="0" smtClean="0">
                          <a:latin typeface="Cambria Math"/>
                          <a:ea typeface="Cambria Math"/>
                        </a:rPr>
                        <m:t>−</m:t>
                      </m:r>
                      <m:d>
                        <m:dPr>
                          <m:begChr m:val=""/>
                          <m:ctrlPr>
                            <a:rPr lang="el-GR" altLang="zh-TW" sz="3200" b="1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3200" b="1" i="1" dirty="0">
                              <a:latin typeface="Cambria Math"/>
                              <a:ea typeface="Cambria Math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zh-TW" altLang="en-US" sz="32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612" y="2069002"/>
                <a:ext cx="4230710" cy="6481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266612" y="3966952"/>
                <a:ext cx="3359831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200" i="1" smtClean="0">
                          <a:latin typeface="Cambria Math"/>
                        </a:rPr>
                        <m:t>△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l-GR" altLang="zh-TW" sz="3200" b="1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m:t>η</m:t>
                      </m:r>
                      <m:d>
                        <m:dPr>
                          <m:endChr m:val=""/>
                          <m:ctrlPr>
                            <a:rPr lang="el-GR" altLang="zh-TW" sz="3200" b="1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l-GR" altLang="zh-TW" sz="3200" b="1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3200" b="1" i="1" dirty="0">
                                  <a:latin typeface="Cambria Math"/>
                                  <a:ea typeface="Cambria Math"/>
                                </a:rPr>
                                <m:t>𝒚</m:t>
                              </m:r>
                              <m:r>
                                <m:rPr>
                                  <m:nor/>
                                </m:rPr>
                                <a:rPr lang="zh-TW" altLang="en-US" sz="3200" dirty="0"/>
                                <m:t> </m:t>
                              </m:r>
                            </m:e>
                          </m:acc>
                        </m:e>
                      </m:d>
                      <m:r>
                        <a:rPr lang="el-GR" altLang="zh-TW" sz="3200" b="1" i="1" dirty="0" smtClean="0">
                          <a:latin typeface="Cambria Math"/>
                          <a:ea typeface="Cambria Math"/>
                        </a:rPr>
                        <m:t>−</m:t>
                      </m:r>
                      <m:d>
                        <m:dPr>
                          <m:begChr m:val=""/>
                          <m:ctrlPr>
                            <a:rPr lang="el-GR" altLang="zh-TW" sz="3200" b="1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3200" b="1" i="1" dirty="0">
                              <a:latin typeface="Cambria Math"/>
                              <a:ea typeface="Cambria Math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zh-TW" altLang="en-US" sz="32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612" y="3966952"/>
                <a:ext cx="3359831" cy="6481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326112" y="1159100"/>
            <a:ext cx="545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定義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偏權值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的更新策略</a:t>
            </a:r>
          </a:p>
        </p:txBody>
      </p:sp>
      <p:sp>
        <p:nvSpPr>
          <p:cNvPr id="6" name="矩形 5"/>
          <p:cNvSpPr/>
          <p:nvPr/>
        </p:nvSpPr>
        <p:spPr>
          <a:xfrm>
            <a:off x="5032542" y="1183815"/>
            <a:ext cx="3074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Update the weights and bias</a:t>
            </a:r>
          </a:p>
        </p:txBody>
      </p:sp>
      <p:sp>
        <p:nvSpPr>
          <p:cNvPr id="7" name="矩形 6"/>
          <p:cNvSpPr/>
          <p:nvPr/>
        </p:nvSpPr>
        <p:spPr>
          <a:xfrm>
            <a:off x="3390185" y="2766623"/>
            <a:ext cx="538944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新的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)=W(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前一回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)+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△W(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誤差變動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)</a:t>
            </a:r>
          </a:p>
          <a:p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b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新的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)=b(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前一回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)+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△b(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誤差變動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)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7160" y="492745"/>
            <a:ext cx="53479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學習規則</a:t>
            </a:r>
            <a:r>
              <a:rPr lang="en-US" altLang="zh-TW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(Learning rule)</a:t>
            </a:r>
            <a:endParaRPr lang="zh-TW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85099" y="78439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從錯誤中學習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435612" y="4901413"/>
                <a:ext cx="54298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zh-TW" sz="4000" b="1" dirty="0" smtClean="0">
                        <a:latin typeface="新細明體" panose="02020500000000000000" pitchFamily="18" charset="-120"/>
                      </a:rPr>
                      <m:t>η</m:t>
                    </m:r>
                  </m:oMath>
                </a14:m>
                <a:r>
                  <a:rPr lang="en-US" altLang="zh-TW" sz="40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</a:t>
                </a:r>
                <a:r>
                  <a:rPr lang="zh-TW" altLang="en-US" sz="40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學習率</a:t>
                </a:r>
                <a:r>
                  <a:rPr lang="en-US" altLang="zh-TW" sz="40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learning rate</a:t>
                </a:r>
                <a:endParaRPr lang="zh-TW" altLang="en-US" sz="4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612" y="4901413"/>
                <a:ext cx="5429820" cy="707886"/>
              </a:xfrm>
              <a:prstGeom prst="rect">
                <a:avLst/>
              </a:prstGeom>
              <a:blipFill rotWithShape="0">
                <a:blip r:embed="rId4"/>
                <a:stretch>
                  <a:fillRect t="-18103" r="-3820" b="-4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16733" y="2591861"/>
                <a:ext cx="277345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000" b="0" i="1" smtClean="0">
                        <a:latin typeface="Cambria Math"/>
                      </a:rPr>
                      <m:t>𝑤</m:t>
                    </m:r>
                    <m:r>
                      <a:rPr lang="en-US" altLang="zh-TW" sz="4000" b="0" i="1" smtClean="0">
                        <a:latin typeface="Cambria Math"/>
                      </a:rPr>
                      <m:t>=</m:t>
                    </m:r>
                    <m:r>
                      <a:rPr lang="en-US" altLang="zh-TW" sz="4000" b="0" i="1" smtClean="0">
                        <a:latin typeface="Cambria Math"/>
                      </a:rPr>
                      <m:t>𝑤</m:t>
                    </m:r>
                  </m:oMath>
                </a14:m>
                <a:r>
                  <a:rPr lang="en-US" altLang="zh-TW" sz="4000" dirty="0" smtClean="0"/>
                  <a:t>+</a:t>
                </a:r>
                <a14:m>
                  <m:oMath xmlns:m="http://schemas.openxmlformats.org/officeDocument/2006/math">
                    <m:r>
                      <a:rPr lang="zh-TW" altLang="en-US" sz="4000" i="1" smtClean="0">
                        <a:latin typeface="Cambria Math"/>
                      </a:rPr>
                      <m:t>△</m:t>
                    </m:r>
                    <m:r>
                      <a:rPr lang="en-US" altLang="zh-TW" sz="4000" b="0" i="1" smtClean="0">
                        <a:latin typeface="Cambria Math"/>
                      </a:rPr>
                      <m:t>𝑤</m:t>
                    </m:r>
                  </m:oMath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33" y="2591861"/>
                <a:ext cx="2773452" cy="707886"/>
              </a:xfrm>
              <a:prstGeom prst="rect">
                <a:avLst/>
              </a:prstGeom>
              <a:blipFill rotWithShape="0">
                <a:blip r:embed="rId5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73795" y="3338242"/>
                <a:ext cx="257474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sz="4000" b="0" i="1" smtClean="0">
                        <a:latin typeface="Cambria Math"/>
                      </a:rPr>
                      <m:t>=</m:t>
                    </m:r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4000" dirty="0" smtClean="0"/>
                  <a:t>+</a:t>
                </a:r>
                <a:r>
                  <a:rPr lang="zh-TW" altLang="en-US" sz="4000" dirty="0" smtClean="0"/>
                  <a:t> </a:t>
                </a:r>
                <a14:m>
                  <m:oMath xmlns:m="http://schemas.openxmlformats.org/officeDocument/2006/math">
                    <m:r>
                      <a:rPr lang="zh-TW" altLang="en-US" sz="4000" i="1" smtClean="0">
                        <a:latin typeface="Cambria Math"/>
                      </a:rPr>
                      <m:t>△</m:t>
                    </m:r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5" y="3338242"/>
                <a:ext cx="2574744" cy="707886"/>
              </a:xfrm>
              <a:prstGeom prst="rect">
                <a:avLst/>
              </a:prstGeom>
              <a:blipFill rotWithShape="0">
                <a:blip r:embed="rId6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105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27" y="1762346"/>
            <a:ext cx="8188411" cy="39788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34194" y="5921631"/>
            <a:ext cx="6248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新的參數 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舊的參數  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學習率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梯度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TW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4027" y="109520"/>
            <a:ext cx="5948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Gradient Descent</a:t>
            </a:r>
            <a:r>
              <a:rPr lang="zh-TW" altLang="en-US" sz="3600" dirty="0" smtClean="0"/>
              <a:t>  梯度下降法</a:t>
            </a:r>
            <a:endParaRPr lang="zh-TW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444027" y="1058717"/>
            <a:ext cx="7012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最佳化問題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優化問題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741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84" y="733194"/>
            <a:ext cx="7145131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28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80035" y="1027907"/>
            <a:ext cx="7229287" cy="4093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r>
              <a:rPr lang="en-US" altLang="zh-TW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Optimizer</a:t>
            </a:r>
            <a:r>
              <a:rPr lang="en-US" altLang="zh-TW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の</a:t>
            </a:r>
            <a:endParaRPr lang="en-US" altLang="zh-TW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 Descent  </a:t>
            </a:r>
          </a:p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梯度下降法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簡單回歸</a:t>
            </a:r>
            <a:r>
              <a:rPr lang="zh-TW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</a:t>
            </a:r>
            <a:endParaRPr lang="zh-TW" altLang="en-US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753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43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54524" y="3898509"/>
                <a:ext cx="2371547" cy="713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4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4400" dirty="0" smtClean="0"/>
                  <a:t>+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4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440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endParaRPr lang="zh-TW" altLang="en-US" sz="44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24" y="3898509"/>
                <a:ext cx="2371547" cy="713850"/>
              </a:xfrm>
              <a:prstGeom prst="rect">
                <a:avLst/>
              </a:prstGeom>
              <a:blipFill rotWithShape="0">
                <a:blip r:embed="rId2"/>
                <a:stretch>
                  <a:fillRect t="-17949" b="-470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c/cc/Linear_least_squares.svg/220px-Linear_least_squar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44" y="2058772"/>
            <a:ext cx="3448050" cy="418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54524" y="1058221"/>
                <a:ext cx="652813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4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4400" dirty="0" smtClean="0"/>
                  <a:t>+</a:t>
                </a:r>
                <a14:m>
                  <m:oMath xmlns:m="http://schemas.openxmlformats.org/officeDocument/2006/math">
                    <m:r>
                      <a:rPr lang="zh-TW" altLang="en-US" sz="4400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sz="44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4400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TW" sz="4400" i="1" dirty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zh-TW" altLang="en-US" sz="4400" dirty="0" smtClean="0"/>
                  <a:t>微小的亂數</a:t>
                </a:r>
                <a:r>
                  <a:rPr lang="en-US" altLang="zh-TW" sz="4400" dirty="0" smtClean="0"/>
                  <a:t>)</a:t>
                </a:r>
                <a:endParaRPr lang="zh-TW" altLang="en-US" sz="4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24" y="1058221"/>
                <a:ext cx="6528134" cy="677108"/>
              </a:xfrm>
              <a:prstGeom prst="rect">
                <a:avLst/>
              </a:prstGeom>
              <a:blipFill rotWithShape="0">
                <a:blip r:embed="rId4"/>
                <a:stretch>
                  <a:fillRect t="-27027" r="-4482" b="-486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566262" y="344070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現實中的數據資料</a:t>
            </a:r>
            <a:endParaRPr lang="zh-TW" altLang="en-US" sz="32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1351005" y="1735329"/>
            <a:ext cx="8239" cy="22270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515240" y="309202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簡單回歸分析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654524" y="469468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我們要分析得到的模型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6761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17731"/>
          <a:stretch/>
        </p:blipFill>
        <p:spPr>
          <a:xfrm>
            <a:off x="385661" y="767725"/>
            <a:ext cx="8159075" cy="5837863"/>
          </a:xfrm>
          <a:prstGeom prst="rect">
            <a:avLst/>
          </a:prstGeom>
        </p:spPr>
      </p:pic>
      <p:pic>
        <p:nvPicPr>
          <p:cNvPr id="7170" name="Picture 2" descr="https://upload.wikimedia.org/wikipedia/commons/thumb/c/cc/Linear_least_squares.svg/220px-Linear_least_squar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25" y="2116437"/>
            <a:ext cx="3448050" cy="418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93858" y="134035"/>
            <a:ext cx="8342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/>
              <a:t>https://en.wikipedia.org/wiki/Linear_regression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96953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45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257174" y="347960"/>
            <a:ext cx="8505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https://github.com/zotroneneis/machine_learning_basics/blob/master/linear_regression.ipynb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6" y="1060966"/>
            <a:ext cx="7805739" cy="514150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7813" t="48462" r="51771" b="28076"/>
          <a:stretch/>
        </p:blipFill>
        <p:spPr>
          <a:xfrm>
            <a:off x="2967578" y="4209570"/>
            <a:ext cx="5138197" cy="21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51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1636009" y="3054865"/>
            <a:ext cx="58506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ML</a:t>
            </a:r>
            <a:r>
              <a:rPr lang="en-US" altLang="zh-TW" sz="3600" dirty="0"/>
              <a:t>_</a:t>
            </a:r>
            <a:r>
              <a:rPr lang="zh-TW" altLang="en-US" sz="3600" dirty="0"/>
              <a:t>手把手學線性回歸</a:t>
            </a:r>
            <a:r>
              <a:rPr lang="en-US" altLang="zh-TW" sz="3600" dirty="0"/>
              <a:t>.</a:t>
            </a:r>
            <a:r>
              <a:rPr lang="en-US" altLang="zh-TW" sz="3600" dirty="0" err="1"/>
              <a:t>ipynb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1463445" y="1734238"/>
            <a:ext cx="3078087" cy="83099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4800" dirty="0" smtClean="0">
                <a:solidFill>
                  <a:schemeClr val="bg1"/>
                </a:solidFill>
              </a:rPr>
              <a:t>Coding……..</a:t>
            </a:r>
            <a:endParaRPr lang="en-US" altLang="zh-TW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723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9144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 smtClean="0"/>
              <a:t>Neural Network</a:t>
            </a:r>
            <a:endParaRPr lang="en-US" altLang="zh-TW" sz="7200" dirty="0"/>
          </a:p>
          <a:p>
            <a:pPr algn="ctr"/>
            <a:r>
              <a:rPr lang="en-US" altLang="zh-TW" sz="2800" dirty="0" smtClean="0"/>
              <a:t>Learning</a:t>
            </a:r>
          </a:p>
          <a:p>
            <a:pPr algn="ctr"/>
            <a:r>
              <a:rPr lang="en-US" altLang="zh-TW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BGD</a:t>
            </a:r>
            <a:r>
              <a:rPr lang="zh-TW" alt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SGD</a:t>
            </a:r>
            <a:r>
              <a:rPr lang="zh-TW" alt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MBGD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892760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16260" y="1754573"/>
            <a:ext cx="7012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最佳化問題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優化問題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向下箭號 2"/>
          <p:cNvSpPr/>
          <p:nvPr/>
        </p:nvSpPr>
        <p:spPr>
          <a:xfrm>
            <a:off x="3457636" y="2513828"/>
            <a:ext cx="2034746" cy="83202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900490" y="3629881"/>
            <a:ext cx="5833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解決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的演算法或方法 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110164" y="4190911"/>
            <a:ext cx="2655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稱之為 </a:t>
            </a:r>
            <a:r>
              <a:rPr lang="en-US" altLang="zh-TW" dirty="0" smtClean="0"/>
              <a:t>optimizer(</a:t>
            </a:r>
            <a:r>
              <a:rPr lang="zh-TW" altLang="en-US" dirty="0" smtClean="0"/>
              <a:t>優化</a:t>
            </a:r>
            <a:r>
              <a:rPr lang="zh-TW" altLang="en-US" dirty="0"/>
              <a:t>器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427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5275" y="857250"/>
            <a:ext cx="7886700" cy="804864"/>
          </a:xfrm>
        </p:spPr>
        <p:txBody>
          <a:bodyPr>
            <a:normAutofit fontScale="90000"/>
          </a:bodyPr>
          <a:lstStyle/>
          <a:p>
            <a:r>
              <a:rPr lang="fr-FR" altLang="zh-TW" dirty="0" smtClean="0"/>
              <a:t>ML </a:t>
            </a:r>
            <a:r>
              <a:rPr lang="fr-FR" altLang="zh-TW" dirty="0"/>
              <a:t>Lecture 3-1: Gradient Descent</a:t>
            </a:r>
            <a:br>
              <a:rPr lang="fr-FR" altLang="zh-TW" dirty="0"/>
            </a:br>
            <a:r>
              <a:rPr lang="fr-FR" altLang="zh-TW" sz="3100" dirty="0"/>
              <a:t>https://www.youtube.com/watch?v=yKKNr-QKz2Q</a:t>
            </a:r>
            <a:endParaRPr lang="zh-TW" altLang="en-US" sz="31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09018" y="2394035"/>
            <a:ext cx="5983759" cy="20708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Gradient </a:t>
            </a:r>
            <a:r>
              <a:rPr lang="en-US" altLang="zh-TW" dirty="0"/>
              <a:t>Descent (</a:t>
            </a:r>
            <a:r>
              <a:rPr lang="en-US" altLang="zh-TW" dirty="0" smtClean="0"/>
              <a:t>GD)</a:t>
            </a:r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Batch</a:t>
            </a:r>
            <a:r>
              <a:rPr lang="en-US" altLang="zh-TW" b="1" dirty="0"/>
              <a:t> Gradient </a:t>
            </a:r>
            <a:r>
              <a:rPr lang="en-US" altLang="zh-TW" b="1" dirty="0" smtClean="0"/>
              <a:t>Descent(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altLang="zh-TW" b="1" dirty="0" smtClean="0"/>
              <a:t>GD)</a:t>
            </a:r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Mini-Batch</a:t>
            </a:r>
            <a:r>
              <a:rPr lang="en-US" altLang="zh-TW" b="1" dirty="0"/>
              <a:t> Gradient Descent (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MB</a:t>
            </a:r>
            <a:r>
              <a:rPr lang="en-US" altLang="zh-TW" b="1" dirty="0"/>
              <a:t>GD</a:t>
            </a:r>
            <a:r>
              <a:rPr lang="en-US" altLang="zh-TW" b="1" dirty="0" smtClean="0"/>
              <a:t>)</a:t>
            </a:r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Stochastic </a:t>
            </a:r>
            <a:r>
              <a:rPr lang="en-US" altLang="zh-TW" b="1" dirty="0"/>
              <a:t>Gradient Descent (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zh-TW" b="1" dirty="0"/>
              <a:t>GD)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81049" y="5515660"/>
            <a:ext cx="6200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https://blog.csdn.net/u014595019/article/details/52989301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568196" y="2528201"/>
            <a:ext cx="20441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訓練集的所有內容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6533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2520" y="1396490"/>
            <a:ext cx="80689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利用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隨機梯度下降法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(SGD)</a:t>
            </a:r>
            <a:r>
              <a:rPr lang="zh-CN" altLang="en-US" dirty="0"/>
              <a:t> </a:t>
            </a:r>
            <a:r>
              <a:rPr lang="zh-CN" altLang="en-US" dirty="0" smtClean="0"/>
              <a:t>  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求梯度 </a:t>
            </a:r>
            <a:r>
              <a:rPr lang="zh-CN" altLang="en-US" dirty="0" smtClean="0"/>
              <a:t>並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更新權重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(weight)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和偏置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(bias)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參數</a:t>
            </a:r>
            <a:endParaRPr lang="en-US" altLang="zh-CN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2520" y="407858"/>
            <a:ext cx="5262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/>
              <a:t>神經網路學習的基本步驟</a:t>
            </a:r>
          </a:p>
        </p:txBody>
      </p:sp>
      <p:sp>
        <p:nvSpPr>
          <p:cNvPr id="4" name="矩形 3"/>
          <p:cNvSpPr/>
          <p:nvPr/>
        </p:nvSpPr>
        <p:spPr>
          <a:xfrm>
            <a:off x="292520" y="2164313"/>
            <a:ext cx="85307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整個過程是個迴圈過程。</a:t>
            </a:r>
          </a:p>
          <a:p>
            <a:endParaRPr lang="en-US" altLang="zh-CN" dirty="0" smtClean="0"/>
          </a:p>
          <a:p>
            <a:r>
              <a:rPr lang="zh-CN" altLang="en-US" sz="2400" dirty="0" smtClean="0"/>
              <a:t>步驟</a:t>
            </a:r>
            <a:r>
              <a:rPr lang="en-US" altLang="zh-CN" sz="2400" dirty="0" smtClean="0"/>
              <a:t>1:</a:t>
            </a:r>
            <a:r>
              <a:rPr lang="zh-CN" altLang="en-US" sz="2400" dirty="0" smtClean="0"/>
              <a:t>從訓練資料中隨機選擇一部分資料</a:t>
            </a:r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步驟</a:t>
            </a:r>
            <a:r>
              <a:rPr lang="en-US" altLang="zh-CN" sz="2400" dirty="0" smtClean="0"/>
              <a:t>2:</a:t>
            </a:r>
            <a:r>
              <a:rPr lang="zh-CN" altLang="en-US" sz="2400" dirty="0" smtClean="0"/>
              <a:t>構建網路，利用前向傳播，求出輸出值。</a:t>
            </a:r>
            <a:endParaRPr lang="en-US" altLang="zh-CN" sz="2400" dirty="0" smtClean="0"/>
          </a:p>
          <a:p>
            <a:r>
              <a:rPr lang="zh-CN" altLang="en-US" sz="2400" dirty="0" smtClean="0"/>
              <a:t>             利用輸出值與目標值得到</a:t>
            </a:r>
            <a:r>
              <a:rPr lang="zh-CN" altLang="en-US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損失函數</a:t>
            </a:r>
            <a:r>
              <a:rPr lang="en-US" altLang="zh-CN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(loss Function)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r>
              <a:rPr lang="zh-CN" altLang="en-US" sz="2400" dirty="0" smtClean="0"/>
              <a:t>             利用損失函數，</a:t>
            </a:r>
            <a:r>
              <a:rPr lang="zh-TW" altLang="en-US" sz="2400" dirty="0"/>
              <a:t>並</a:t>
            </a:r>
            <a:r>
              <a:rPr lang="zh-CN" altLang="en-US" sz="2400" dirty="0" smtClean="0"/>
              <a:t>用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反向傳播方法</a:t>
            </a:r>
            <a:r>
              <a:rPr lang="zh-CN" altLang="en-US" sz="2400" dirty="0" smtClean="0"/>
              <a:t>，求各參數的梯度。</a:t>
            </a:r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步驟</a:t>
            </a:r>
            <a:r>
              <a:rPr lang="en-US" altLang="zh-CN" sz="2400" dirty="0" smtClean="0"/>
              <a:t>3:</a:t>
            </a:r>
            <a:r>
              <a:rPr lang="zh-CN" altLang="en-US" sz="2400" dirty="0" smtClean="0"/>
              <a:t>將權重參數沿梯度方向進行</a:t>
            </a:r>
            <a:r>
              <a:rPr lang="zh-CN" alt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微小更新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步驟</a:t>
            </a:r>
            <a:r>
              <a:rPr lang="en-US" altLang="zh-CN" dirty="0" smtClean="0"/>
              <a:t>4:</a:t>
            </a:r>
            <a:r>
              <a:rPr lang="zh-CN" altLang="en-US" dirty="0" smtClean="0"/>
              <a:t>重複以上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</a:t>
            </a:r>
            <a:r>
              <a:rPr lang="zh-CN" altLang="en-US" dirty="0" smtClean="0"/>
              <a:t>步驟</a:t>
            </a:r>
            <a:r>
              <a:rPr lang="zh-TW" altLang="en-US" dirty="0" smtClean="0"/>
              <a:t>許多次</a:t>
            </a:r>
            <a:r>
              <a:rPr lang="en-US" altLang="zh-TW" dirty="0" smtClean="0"/>
              <a:t>(epoch=100,500,1000,…)</a:t>
            </a:r>
            <a:r>
              <a:rPr lang="zh-TW" altLang="en-US" dirty="0" smtClean="0"/>
              <a:t>直到誤差很小</a:t>
            </a:r>
            <a:r>
              <a:rPr lang="en-US" altLang="zh-TW" dirty="0" smtClean="0"/>
              <a:t>(</a:t>
            </a:r>
            <a:r>
              <a:rPr lang="zh-TW" altLang="en-US" dirty="0" smtClean="0"/>
              <a:t>最小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58345" y="6071457"/>
            <a:ext cx="7294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http://www.feiguyunai.com/index.php/2019/03/31/python-ml-24th-backp/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1937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77" y="1131041"/>
            <a:ext cx="8130746" cy="555133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3675" y="133570"/>
            <a:ext cx="76982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資料來源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http://speech.ee.ntu.edu.tw/~tlkagk/courses/ML_2016/Lecture/Gradient%20Descent%20(v2).pdf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1342768" y="1952368"/>
            <a:ext cx="518984" cy="11038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>
            <a:off x="1602260" y="3056239"/>
            <a:ext cx="160637" cy="260315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2271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Mini-batch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258864" y="1778496"/>
            <a:ext cx="421911" cy="671513"/>
            <a:chOff x="510563" y="3417283"/>
            <a:chExt cx="421911" cy="671513"/>
          </a:xfrm>
        </p:grpSpPr>
        <p:sp>
          <p:nvSpPr>
            <p:cNvPr id="5" name="矩形 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510563" y="3522206"/>
              <a:ext cx="4219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sp>
        <p:nvSpPr>
          <p:cNvPr id="13" name="矩形 12"/>
          <p:cNvSpPr/>
          <p:nvPr/>
        </p:nvSpPr>
        <p:spPr>
          <a:xfrm>
            <a:off x="2058789" y="1781067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 rot="5400000">
            <a:off x="2281307" y="3323803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1627406" y="2114251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3027655" y="2109044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26170" y="1778496"/>
            <a:ext cx="428323" cy="671513"/>
            <a:chOff x="507357" y="3417283"/>
            <a:chExt cx="428323" cy="671513"/>
          </a:xfrm>
        </p:grpSpPr>
        <p:sp>
          <p:nvSpPr>
            <p:cNvPr id="25" name="矩形 2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07357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sp>
        <p:nvSpPr>
          <p:cNvPr id="33" name="矩形 32"/>
          <p:cNvSpPr/>
          <p:nvPr/>
        </p:nvSpPr>
        <p:spPr>
          <a:xfrm>
            <a:off x="4444214" y="1778496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433773" y="1952099"/>
                <a:ext cx="391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73" y="1952099"/>
                <a:ext cx="39145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8462" t="-16393" r="-4769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左-右雙向箭號 38"/>
          <p:cNvSpPr/>
          <p:nvPr/>
        </p:nvSpPr>
        <p:spPr>
          <a:xfrm>
            <a:off x="3785800" y="2070470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3927373" y="2265204"/>
                <a:ext cx="312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373" y="2265204"/>
                <a:ext cx="31245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3077" t="-1667" r="-7692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群組 46"/>
          <p:cNvGrpSpPr/>
          <p:nvPr/>
        </p:nvGrpSpPr>
        <p:grpSpPr>
          <a:xfrm>
            <a:off x="1209850" y="2586461"/>
            <a:ext cx="526106" cy="671513"/>
            <a:chOff x="458466" y="3417283"/>
            <a:chExt cx="526106" cy="671513"/>
          </a:xfrm>
        </p:grpSpPr>
        <p:sp>
          <p:nvSpPr>
            <p:cNvPr id="48" name="矩形 47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9" name="矩形 48"/>
            <p:cNvSpPr/>
            <p:nvPr/>
          </p:nvSpPr>
          <p:spPr>
            <a:xfrm>
              <a:off x="458466" y="3522206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31</a:t>
              </a:r>
              <a:endParaRPr lang="zh-TW" altLang="en-US" sz="2400" baseline="30000" dirty="0"/>
            </a:p>
          </p:txBody>
        </p:sp>
      </p:grpSp>
      <p:sp>
        <p:nvSpPr>
          <p:cNvPr id="50" name="矩形 49"/>
          <p:cNvSpPr/>
          <p:nvPr/>
        </p:nvSpPr>
        <p:spPr>
          <a:xfrm>
            <a:off x="2061873" y="2580637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51" name="直線單箭頭接點 50"/>
          <p:cNvCxnSpPr/>
          <p:nvPr/>
        </p:nvCxnSpPr>
        <p:spPr>
          <a:xfrm flipV="1">
            <a:off x="1627529" y="2922216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3027778" y="2917009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群組 52"/>
          <p:cNvGrpSpPr/>
          <p:nvPr/>
        </p:nvGrpSpPr>
        <p:grpSpPr>
          <a:xfrm>
            <a:off x="3377157" y="2586461"/>
            <a:ext cx="532518" cy="671513"/>
            <a:chOff x="455261" y="3417283"/>
            <a:chExt cx="532518" cy="671513"/>
          </a:xfrm>
        </p:grpSpPr>
        <p:sp>
          <p:nvSpPr>
            <p:cNvPr id="54" name="矩形 53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455261" y="3522206"/>
              <a:ext cx="5325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31</a:t>
              </a:r>
              <a:endParaRPr lang="zh-TW" altLang="en-US" sz="2400" baseline="30000" dirty="0"/>
            </a:p>
          </p:txBody>
        </p:sp>
      </p:grpSp>
      <p:sp>
        <p:nvSpPr>
          <p:cNvPr id="56" name="矩形 55"/>
          <p:cNvSpPr/>
          <p:nvPr/>
        </p:nvSpPr>
        <p:spPr>
          <a:xfrm>
            <a:off x="4447297" y="2586461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4447297" y="2748469"/>
                <a:ext cx="5279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297" y="2748469"/>
                <a:ext cx="52790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3953" t="-18333" r="-33721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左-右雙向箭號 57"/>
          <p:cNvSpPr/>
          <p:nvPr/>
        </p:nvSpPr>
        <p:spPr>
          <a:xfrm>
            <a:off x="3783522" y="2852030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3926811" y="3109079"/>
                <a:ext cx="4489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811" y="3109079"/>
                <a:ext cx="44890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216" r="-540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圖片 59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53541" y="1961431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1" name="圖片 60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11991" y="4331374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2" name="圖片 61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24563" y="2718563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3" name="圖片 62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78436" y="5322008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65" name="群組 64"/>
          <p:cNvGrpSpPr/>
          <p:nvPr/>
        </p:nvGrpSpPr>
        <p:grpSpPr>
          <a:xfrm>
            <a:off x="1244871" y="4218355"/>
            <a:ext cx="421910" cy="671513"/>
            <a:chOff x="510564" y="3417283"/>
            <a:chExt cx="421910" cy="671513"/>
          </a:xfrm>
        </p:grpSpPr>
        <p:sp>
          <p:nvSpPr>
            <p:cNvPr id="66" name="矩形 65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sp>
        <p:nvSpPr>
          <p:cNvPr id="68" name="矩形 67"/>
          <p:cNvSpPr/>
          <p:nvPr/>
        </p:nvSpPr>
        <p:spPr>
          <a:xfrm>
            <a:off x="2044795" y="4220926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 rot="5400000">
            <a:off x="2266552" y="5908663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0" name="直線單箭頭接點 69"/>
          <p:cNvCxnSpPr/>
          <p:nvPr/>
        </p:nvCxnSpPr>
        <p:spPr>
          <a:xfrm flipV="1">
            <a:off x="1613412" y="4554110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V="1">
            <a:off x="3013661" y="4548903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3412177" y="4218355"/>
            <a:ext cx="428322" cy="671513"/>
            <a:chOff x="507358" y="3417283"/>
            <a:chExt cx="428322" cy="671513"/>
          </a:xfrm>
        </p:grpSpPr>
        <p:sp>
          <p:nvSpPr>
            <p:cNvPr id="73" name="矩形 72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74" name="矩形 73"/>
            <p:cNvSpPr/>
            <p:nvPr/>
          </p:nvSpPr>
          <p:spPr>
            <a:xfrm>
              <a:off x="507358" y="3522206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sp>
        <p:nvSpPr>
          <p:cNvPr id="75" name="矩形 74"/>
          <p:cNvSpPr/>
          <p:nvPr/>
        </p:nvSpPr>
        <p:spPr>
          <a:xfrm>
            <a:off x="4430220" y="4218355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419779" y="4391958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779" y="4391958"/>
                <a:ext cx="39805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8462" t="-16393" r="-49231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左-右雙向箭號 76"/>
          <p:cNvSpPr/>
          <p:nvPr/>
        </p:nvSpPr>
        <p:spPr>
          <a:xfrm>
            <a:off x="3771806" y="4510329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3913379" y="4705063"/>
                <a:ext cx="3190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379" y="4705063"/>
                <a:ext cx="319062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23077" r="-9615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群組 78"/>
          <p:cNvGrpSpPr/>
          <p:nvPr/>
        </p:nvGrpSpPr>
        <p:grpSpPr>
          <a:xfrm>
            <a:off x="1210370" y="5171460"/>
            <a:ext cx="526106" cy="671513"/>
            <a:chOff x="458466" y="3417283"/>
            <a:chExt cx="526106" cy="671513"/>
          </a:xfrm>
        </p:grpSpPr>
        <p:sp>
          <p:nvSpPr>
            <p:cNvPr id="80" name="矩形 79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81" name="矩形 80"/>
            <p:cNvSpPr/>
            <p:nvPr/>
          </p:nvSpPr>
          <p:spPr>
            <a:xfrm>
              <a:off x="458466" y="3522206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16</a:t>
              </a:r>
              <a:endParaRPr lang="zh-TW" altLang="en-US" sz="2400" baseline="30000" dirty="0"/>
            </a:p>
          </p:txBody>
        </p:sp>
      </p:grpSp>
      <p:sp>
        <p:nvSpPr>
          <p:cNvPr id="82" name="矩形 81"/>
          <p:cNvSpPr/>
          <p:nvPr/>
        </p:nvSpPr>
        <p:spPr>
          <a:xfrm>
            <a:off x="2062393" y="5165636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83" name="直線單箭頭接點 82"/>
          <p:cNvCxnSpPr/>
          <p:nvPr/>
        </p:nvCxnSpPr>
        <p:spPr>
          <a:xfrm flipV="1">
            <a:off x="1628049" y="5507215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 flipV="1">
            <a:off x="3028298" y="5502008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>
            <a:off x="3377677" y="5171460"/>
            <a:ext cx="532518" cy="671513"/>
            <a:chOff x="455261" y="3417283"/>
            <a:chExt cx="532518" cy="671513"/>
          </a:xfrm>
        </p:grpSpPr>
        <p:sp>
          <p:nvSpPr>
            <p:cNvPr id="86" name="矩形 85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87" name="矩形 86"/>
            <p:cNvSpPr/>
            <p:nvPr/>
          </p:nvSpPr>
          <p:spPr>
            <a:xfrm>
              <a:off x="455261" y="3522206"/>
              <a:ext cx="5325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16</a:t>
              </a:r>
              <a:endParaRPr lang="zh-TW" altLang="en-US" sz="2400" baseline="30000" dirty="0"/>
            </a:p>
          </p:txBody>
        </p:sp>
      </p:grpSp>
      <p:sp>
        <p:nvSpPr>
          <p:cNvPr id="88" name="矩形 87"/>
          <p:cNvSpPr/>
          <p:nvPr/>
        </p:nvSpPr>
        <p:spPr>
          <a:xfrm>
            <a:off x="4447817" y="5171460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/>
              <p:cNvSpPr txBox="1"/>
              <p:nvPr/>
            </p:nvSpPr>
            <p:spPr>
              <a:xfrm>
                <a:off x="4447817" y="5333468"/>
                <a:ext cx="5212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9" name="文字方塊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817" y="5333468"/>
                <a:ext cx="521297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4118" t="-18333" r="-35294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左-右雙向箭號 89"/>
          <p:cNvSpPr/>
          <p:nvPr/>
        </p:nvSpPr>
        <p:spPr>
          <a:xfrm>
            <a:off x="3784042" y="5437029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3927331" y="5694078"/>
                <a:ext cx="4423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331" y="5694078"/>
                <a:ext cx="442301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6438" r="-5479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文字方塊 93"/>
          <p:cNvSpPr txBox="1"/>
          <p:nvPr/>
        </p:nvSpPr>
        <p:spPr>
          <a:xfrm>
            <a:off x="5201054" y="1759132"/>
            <a:ext cx="306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Pick the 1</a:t>
            </a:r>
            <a:r>
              <a:rPr lang="en-US" altLang="zh-TW" sz="2400" baseline="30000" dirty="0"/>
              <a:t>st</a:t>
            </a:r>
            <a:r>
              <a:rPr lang="en-US" altLang="zh-TW" sz="2400" dirty="0"/>
              <a:t> batch</a:t>
            </a:r>
            <a:endParaRPr lang="zh-TW" altLang="en-US" sz="2400" baseline="300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5179448" y="904753"/>
            <a:ext cx="3438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Randomly initialize network parameters</a:t>
            </a:r>
            <a:endParaRPr lang="zh-TW" altLang="en-US" sz="2400" baseline="300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5214990" y="3136165"/>
            <a:ext cx="306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Pick the 2</a:t>
            </a:r>
            <a:r>
              <a:rPr lang="en-US" altLang="zh-TW" sz="2400" baseline="30000" dirty="0"/>
              <a:t>nd</a:t>
            </a:r>
            <a:r>
              <a:rPr lang="en-US" altLang="zh-TW" sz="2400" dirty="0"/>
              <a:t> batch</a:t>
            </a:r>
            <a:endParaRPr lang="zh-TW" altLang="en-US" sz="2400" baseline="30000" dirty="0"/>
          </a:p>
        </p:txBody>
      </p:sp>
      <p:sp>
        <p:nvSpPr>
          <p:cNvPr id="107" name="文字方塊 106"/>
          <p:cNvSpPr txBox="1"/>
          <p:nvPr/>
        </p:nvSpPr>
        <p:spPr>
          <a:xfrm rot="16200000">
            <a:off x="-479666" y="2468681"/>
            <a:ext cx="1677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Mini-batch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8" name="文字方塊 107"/>
          <p:cNvSpPr txBox="1"/>
          <p:nvPr/>
        </p:nvSpPr>
        <p:spPr>
          <a:xfrm rot="16200000">
            <a:off x="-488377" y="4939476"/>
            <a:ext cx="1677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Mini-batch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48662" y="1634942"/>
            <a:ext cx="4279192" cy="2310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/>
        </p:nvSpPr>
        <p:spPr>
          <a:xfrm>
            <a:off x="648662" y="4132044"/>
            <a:ext cx="4279192" cy="2310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/>
              <p:cNvSpPr txBox="1"/>
              <p:nvPr/>
            </p:nvSpPr>
            <p:spPr>
              <a:xfrm>
                <a:off x="5795308" y="2244813"/>
                <a:ext cx="23312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2" name="文字方塊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08" y="2244813"/>
                <a:ext cx="2331279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3403" t="-1639" r="-524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/>
              <p:cNvSpPr txBox="1"/>
              <p:nvPr/>
            </p:nvSpPr>
            <p:spPr>
              <a:xfrm>
                <a:off x="5795308" y="3621097"/>
                <a:ext cx="24114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′′=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文字方塊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08" y="3621097"/>
                <a:ext cx="2411429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3038" t="-1639" r="-506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5726242" y="2614145"/>
            <a:ext cx="3507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Update parameters once</a:t>
            </a:r>
            <a:endParaRPr lang="zh-TW" altLang="en-US" sz="24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5726242" y="3950553"/>
            <a:ext cx="3507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Update parameters once</a:t>
            </a:r>
            <a:endParaRPr lang="zh-TW" altLang="en-US" sz="24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5228849" y="4734287"/>
            <a:ext cx="353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Until all mini-batches have been picked</a:t>
            </a:r>
            <a:endParaRPr lang="zh-TW" altLang="en-US" sz="2400" baseline="30000" dirty="0"/>
          </a:p>
        </p:txBody>
      </p:sp>
      <p:sp>
        <p:nvSpPr>
          <p:cNvPr id="96" name="文字方塊 95"/>
          <p:cNvSpPr txBox="1"/>
          <p:nvPr/>
        </p:nvSpPr>
        <p:spPr>
          <a:xfrm rot="5400000">
            <a:off x="6523363" y="4589259"/>
            <a:ext cx="75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baseline="30000" dirty="0"/>
          </a:p>
        </p:txBody>
      </p:sp>
      <p:sp>
        <p:nvSpPr>
          <p:cNvPr id="98" name="矩形 97"/>
          <p:cNvSpPr/>
          <p:nvPr/>
        </p:nvSpPr>
        <p:spPr>
          <a:xfrm>
            <a:off x="5849733" y="5596570"/>
            <a:ext cx="2209169" cy="44716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one epoch</a:t>
            </a:r>
            <a:endParaRPr lang="zh-TW" altLang="en-US" sz="2400" dirty="0"/>
          </a:p>
        </p:txBody>
      </p:sp>
      <p:sp>
        <p:nvSpPr>
          <p:cNvPr id="99" name="矩形 98"/>
          <p:cNvSpPr/>
          <p:nvPr/>
        </p:nvSpPr>
        <p:spPr>
          <a:xfrm>
            <a:off x="5201053" y="1796342"/>
            <a:ext cx="3820463" cy="37280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/>
        </p:nvSpPr>
        <p:spPr>
          <a:xfrm>
            <a:off x="5236213" y="6141503"/>
            <a:ext cx="3436207" cy="51835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Repeat the above process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3412177" y="156580"/>
            <a:ext cx="5559485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We do not really minimize total loss!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7624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  <p:bldP spid="97" grpId="0"/>
      <p:bldP spid="107" grpId="0"/>
      <p:bldP spid="108" grpId="0"/>
      <p:bldP spid="109" grpId="0" animBg="1"/>
      <p:bldP spid="110" grpId="0" animBg="1"/>
      <p:bldP spid="112" grpId="0"/>
      <p:bldP spid="113" grpId="0"/>
      <p:bldP spid="7" grpId="0"/>
      <p:bldP spid="92" grpId="0"/>
      <p:bldP spid="93" grpId="0"/>
      <p:bldP spid="96" grpId="0"/>
      <p:bldP spid="98" grpId="0" animBg="1"/>
      <p:bldP spid="99" grpId="0" animBg="1"/>
      <p:bldP spid="100" grpId="0" animBg="1"/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Mini-batch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16" y="1507902"/>
            <a:ext cx="8771898" cy="441579"/>
          </a:xfrm>
          <a:prstGeom prst="rect">
            <a:avLst/>
          </a:prstGeom>
        </p:spPr>
      </p:pic>
      <p:grpSp>
        <p:nvGrpSpPr>
          <p:cNvPr id="36" name="群組 35"/>
          <p:cNvGrpSpPr/>
          <p:nvPr/>
        </p:nvGrpSpPr>
        <p:grpSpPr>
          <a:xfrm>
            <a:off x="151086" y="2470838"/>
            <a:ext cx="4789170" cy="2364808"/>
            <a:chOff x="186028" y="1634942"/>
            <a:chExt cx="4789170" cy="2364808"/>
          </a:xfrm>
        </p:grpSpPr>
        <p:grpSp>
          <p:nvGrpSpPr>
            <p:cNvPr id="5" name="群組 4"/>
            <p:cNvGrpSpPr/>
            <p:nvPr/>
          </p:nvGrpSpPr>
          <p:grpSpPr>
            <a:xfrm>
              <a:off x="1258864" y="1778496"/>
              <a:ext cx="421911" cy="671513"/>
              <a:chOff x="510563" y="3417283"/>
              <a:chExt cx="421911" cy="671513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10563" y="3522206"/>
                <a:ext cx="4219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2058789" y="1781067"/>
              <a:ext cx="965905" cy="68315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zh-TW" altLang="en-US" sz="2400" dirty="0"/>
            </a:p>
          </p:txBody>
        </p:sp>
        <p:sp>
          <p:nvSpPr>
            <p:cNvPr id="9" name="文字方塊 8"/>
            <p:cNvSpPr txBox="1"/>
            <p:nvPr/>
          </p:nvSpPr>
          <p:spPr>
            <a:xfrm rot="5400000">
              <a:off x="2281307" y="3323803"/>
              <a:ext cx="828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cxnSp>
          <p:nvCxnSpPr>
            <p:cNvPr id="10" name="直線單箭頭接點 9"/>
            <p:cNvCxnSpPr/>
            <p:nvPr/>
          </p:nvCxnSpPr>
          <p:spPr>
            <a:xfrm flipV="1">
              <a:off x="1627406" y="2114251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 flipV="1">
              <a:off x="3027655" y="2109044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群組 11"/>
            <p:cNvGrpSpPr/>
            <p:nvPr/>
          </p:nvGrpSpPr>
          <p:grpSpPr>
            <a:xfrm>
              <a:off x="3426170" y="1778496"/>
              <a:ext cx="428323" cy="671513"/>
              <a:chOff x="507357" y="3417283"/>
              <a:chExt cx="428323" cy="671513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507357" y="3522206"/>
                <a:ext cx="4283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44214" y="1778496"/>
              <a:ext cx="271463" cy="67151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4433773" y="1952099"/>
                  <a:ext cx="39145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773" y="1952099"/>
                  <a:ext cx="39145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8750" t="-16393" r="-48438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左-右雙向箭號 16"/>
            <p:cNvSpPr/>
            <p:nvPr/>
          </p:nvSpPr>
          <p:spPr>
            <a:xfrm>
              <a:off x="3785800" y="2070470"/>
              <a:ext cx="602650" cy="181045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3927373" y="2265204"/>
                  <a:ext cx="31245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7373" y="2265204"/>
                  <a:ext cx="31245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3529" t="-1667" r="-9804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群組 18"/>
            <p:cNvGrpSpPr/>
            <p:nvPr/>
          </p:nvGrpSpPr>
          <p:grpSpPr>
            <a:xfrm>
              <a:off x="1209850" y="2586461"/>
              <a:ext cx="526106" cy="671513"/>
              <a:chOff x="458466" y="3417283"/>
              <a:chExt cx="526106" cy="671513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58466" y="3522206"/>
                <a:ext cx="5261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31</a:t>
                </a:r>
                <a:endParaRPr lang="zh-TW" altLang="en-US" sz="2400" baseline="30000" dirty="0"/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2061873" y="2580637"/>
              <a:ext cx="965905" cy="68315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zh-TW" altLang="en-US" sz="2400" dirty="0"/>
            </a:p>
          </p:txBody>
        </p:sp>
        <p:cxnSp>
          <p:nvCxnSpPr>
            <p:cNvPr id="23" name="直線單箭頭接點 22"/>
            <p:cNvCxnSpPr/>
            <p:nvPr/>
          </p:nvCxnSpPr>
          <p:spPr>
            <a:xfrm flipV="1">
              <a:off x="1627529" y="2922216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 flipV="1">
              <a:off x="3027778" y="2917009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/>
            <p:cNvGrpSpPr/>
            <p:nvPr/>
          </p:nvGrpSpPr>
          <p:grpSpPr>
            <a:xfrm>
              <a:off x="3377157" y="2586461"/>
              <a:ext cx="532518" cy="671513"/>
              <a:chOff x="455261" y="3417283"/>
              <a:chExt cx="532518" cy="67151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55261" y="3522206"/>
                <a:ext cx="5325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31</a:t>
                </a:r>
                <a:endParaRPr lang="zh-TW" altLang="en-US" sz="2400" baseline="30000" dirty="0"/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4447297" y="2586461"/>
              <a:ext cx="271463" cy="67151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4447297" y="2748469"/>
                  <a:ext cx="52790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7297" y="2748469"/>
                  <a:ext cx="52790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953" t="-18033" r="-33721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-右雙向箭號 29"/>
            <p:cNvSpPr/>
            <p:nvPr/>
          </p:nvSpPr>
          <p:spPr>
            <a:xfrm>
              <a:off x="3783522" y="2852030"/>
              <a:ext cx="602650" cy="181045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/>
                <p:cNvSpPr txBox="1"/>
                <p:nvPr/>
              </p:nvSpPr>
              <p:spPr>
                <a:xfrm>
                  <a:off x="3926811" y="3109079"/>
                  <a:ext cx="44890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" name="文字方塊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811" y="3109079"/>
                  <a:ext cx="448905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6216" r="-5405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2" name="圖片 31"/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3541" y="1961431"/>
              <a:ext cx="360000" cy="3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3" name="圖片 32"/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4563" y="2718563"/>
              <a:ext cx="360000" cy="3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34" name="文字方塊 33"/>
            <p:cNvSpPr txBox="1"/>
            <p:nvPr/>
          </p:nvSpPr>
          <p:spPr>
            <a:xfrm rot="16200000">
              <a:off x="-422074" y="2569533"/>
              <a:ext cx="1677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Mini-batch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48662" y="1634942"/>
              <a:ext cx="4279192" cy="23100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5036779" y="2470838"/>
            <a:ext cx="4032887" cy="4199709"/>
            <a:chOff x="5201053" y="1759132"/>
            <a:chExt cx="4032887" cy="4199709"/>
          </a:xfrm>
        </p:grpSpPr>
        <p:sp>
          <p:nvSpPr>
            <p:cNvPr id="37" name="文字方塊 36"/>
            <p:cNvSpPr txBox="1"/>
            <p:nvPr/>
          </p:nvSpPr>
          <p:spPr>
            <a:xfrm>
              <a:off x="5201054" y="1759132"/>
              <a:ext cx="3069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Ø"/>
              </a:pPr>
              <a:r>
                <a:rPr lang="en-US" altLang="zh-TW" sz="2400" dirty="0"/>
                <a:t>Pick the 1</a:t>
              </a:r>
              <a:r>
                <a:rPr lang="en-US" altLang="zh-TW" sz="2400" baseline="30000" dirty="0"/>
                <a:t>st</a:t>
              </a:r>
              <a:r>
                <a:rPr lang="en-US" altLang="zh-TW" sz="2400" dirty="0"/>
                <a:t> batch</a:t>
              </a:r>
              <a:endParaRPr lang="zh-TW" altLang="en-US" sz="2400" baseline="30000" dirty="0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5214990" y="3136165"/>
              <a:ext cx="3069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Ø"/>
              </a:pPr>
              <a:r>
                <a:rPr lang="en-US" altLang="zh-TW" sz="2400" dirty="0"/>
                <a:t>Pick the 2</a:t>
              </a:r>
              <a:r>
                <a:rPr lang="en-US" altLang="zh-TW" sz="2400" baseline="30000" dirty="0"/>
                <a:t>nd</a:t>
              </a:r>
              <a:r>
                <a:rPr lang="en-US" altLang="zh-TW" sz="2400" dirty="0"/>
                <a:t> batch</a:t>
              </a:r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/>
                <p:cNvSpPr txBox="1"/>
                <p:nvPr/>
              </p:nvSpPr>
              <p:spPr>
                <a:xfrm>
                  <a:off x="5795308" y="2244813"/>
                  <a:ext cx="23312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9" name="文字方塊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5308" y="2244813"/>
                  <a:ext cx="2331279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403" t="-1639" r="-524" b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/>
                <p:cNvSpPr txBox="1"/>
                <p:nvPr/>
              </p:nvSpPr>
              <p:spPr>
                <a:xfrm>
                  <a:off x="5795308" y="3621097"/>
                  <a:ext cx="24114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′′=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5308" y="3621097"/>
                  <a:ext cx="241142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3038" t="-1667" r="-506" b="-1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文字方塊 40"/>
            <p:cNvSpPr txBox="1"/>
            <p:nvPr/>
          </p:nvSpPr>
          <p:spPr>
            <a:xfrm>
              <a:off x="5726242" y="2614145"/>
              <a:ext cx="3507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Update parameters once</a:t>
              </a:r>
              <a:endParaRPr lang="zh-TW" altLang="en-US" sz="2400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726242" y="3950553"/>
              <a:ext cx="3507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Update parameters once</a:t>
              </a:r>
              <a:endParaRPr lang="zh-TW" altLang="en-US" sz="2400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5228849" y="4734287"/>
              <a:ext cx="35372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Ø"/>
              </a:pPr>
              <a:r>
                <a:rPr lang="en-US" altLang="zh-TW" sz="2400" dirty="0"/>
                <a:t>Until all mini-batches have been picked</a:t>
              </a:r>
              <a:endParaRPr lang="zh-TW" altLang="en-US" sz="2400" baseline="300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 rot="5400000">
              <a:off x="6523363" y="4589259"/>
              <a:ext cx="75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…</a:t>
              </a:r>
              <a:endParaRPr lang="zh-TW" altLang="en-US" sz="2400" baseline="30000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6025149" y="5511680"/>
              <a:ext cx="2209169" cy="44716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one epoch</a:t>
              </a:r>
              <a:endParaRPr lang="zh-TW" altLang="en-US" sz="2400" dirty="0"/>
            </a:p>
          </p:txBody>
        </p:sp>
        <p:sp>
          <p:nvSpPr>
            <p:cNvPr id="46" name="矩形 45"/>
            <p:cNvSpPr/>
            <p:nvPr/>
          </p:nvSpPr>
          <p:spPr>
            <a:xfrm>
              <a:off x="5201053" y="1796342"/>
              <a:ext cx="3820463" cy="3728024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49" name="直線接點 48"/>
          <p:cNvCxnSpPr/>
          <p:nvPr/>
        </p:nvCxnSpPr>
        <p:spPr>
          <a:xfrm>
            <a:off x="4606965" y="1851025"/>
            <a:ext cx="22262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7072631" y="1851025"/>
            <a:ext cx="178461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H="1">
            <a:off x="3342215" y="1858521"/>
            <a:ext cx="2348841" cy="5883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6833213" y="1883446"/>
            <a:ext cx="1204203" cy="651284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549131" y="4801685"/>
            <a:ext cx="4395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100 examples in a mini-batch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2379105" y="5827346"/>
            <a:ext cx="27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Repeat 20 times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31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1" y="-46167"/>
            <a:ext cx="903690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651322" y="2566422"/>
            <a:ext cx="573426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Optimizer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87972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接點 42"/>
          <p:cNvCxnSpPr/>
          <p:nvPr/>
        </p:nvCxnSpPr>
        <p:spPr>
          <a:xfrm>
            <a:off x="6477914" y="5115255"/>
            <a:ext cx="0" cy="7270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6146877" y="479873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/>
          <p:cNvCxnSpPr/>
          <p:nvPr/>
        </p:nvCxnSpPr>
        <p:spPr>
          <a:xfrm>
            <a:off x="4542662" y="4091437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2807794" y="4079735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302268" y="2993515"/>
            <a:ext cx="0" cy="28800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410327" y="5842348"/>
            <a:ext cx="67697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2875" y="202432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Momentum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Hard </a:t>
            </a:r>
            <a:r>
              <a:rPr lang="en-US" altLang="zh-TW" sz="2400" dirty="0"/>
              <a:t>to find 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optimal </a:t>
            </a:r>
            <a:r>
              <a:rPr lang="en-US" altLang="zh-TW" sz="2400" dirty="0"/>
              <a:t>network parameters</a:t>
            </a:r>
            <a:endParaRPr lang="zh-TW" altLang="en-US" sz="2400" dirty="0"/>
          </a:p>
        </p:txBody>
      </p:sp>
      <p:sp>
        <p:nvSpPr>
          <p:cNvPr id="6" name="手繪多邊形 5"/>
          <p:cNvSpPr/>
          <p:nvPr/>
        </p:nvSpPr>
        <p:spPr>
          <a:xfrm>
            <a:off x="600809" y="1938564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226140" y="400153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11176" y="5984060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829408" y="1830418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80543" y="1740578"/>
            <a:ext cx="96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Total</a:t>
            </a:r>
          </a:p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198531" y="6156681"/>
            <a:ext cx="519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value of a network parameter w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213390" y="1974272"/>
            <a:ext cx="2549506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Very slow at the </a:t>
            </a:r>
            <a:r>
              <a:rPr lang="en-US" altLang="zh-TW" sz="2800" b="1" dirty="0"/>
              <a:t>plateau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719185" y="3637122"/>
            <a:ext cx="33502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Stuck at local minima</a:t>
            </a:r>
            <a:endParaRPr lang="zh-TW" altLang="en-US" sz="2800" dirty="0"/>
          </a:p>
        </p:txBody>
      </p:sp>
      <p:sp>
        <p:nvSpPr>
          <p:cNvPr id="21" name="橢圓 20"/>
          <p:cNvSpPr/>
          <p:nvPr/>
        </p:nvSpPr>
        <p:spPr>
          <a:xfrm>
            <a:off x="1009471" y="267699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/>
          <p:cNvSpPr/>
          <p:nvPr/>
        </p:nvSpPr>
        <p:spPr>
          <a:xfrm>
            <a:off x="2491271" y="387634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4320922" y="2848042"/>
            <a:ext cx="335024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Stuck at saddle point</a:t>
            </a:r>
            <a:endParaRPr lang="zh-TW" altLang="en-US" sz="2800" dirty="0"/>
          </a:p>
        </p:txBody>
      </p:sp>
      <p:cxnSp>
        <p:nvCxnSpPr>
          <p:cNvPr id="34" name="直線單箭頭接點 33"/>
          <p:cNvCxnSpPr>
            <a:stCxn id="24" idx="7"/>
          </p:cNvCxnSpPr>
          <p:nvPr/>
        </p:nvCxnSpPr>
        <p:spPr>
          <a:xfrm flipV="1">
            <a:off x="6687216" y="4160343"/>
            <a:ext cx="342234" cy="7310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4703879" y="3310038"/>
            <a:ext cx="344940" cy="76969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30" idx="7"/>
            <a:endCxn id="11" idx="2"/>
          </p:cNvCxnSpPr>
          <p:nvPr/>
        </p:nvCxnSpPr>
        <p:spPr>
          <a:xfrm flipV="1">
            <a:off x="3031610" y="2928379"/>
            <a:ext cx="456533" cy="10406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/>
          <p:nvPr/>
        </p:nvSpPr>
        <p:spPr>
          <a:xfrm>
            <a:off x="1194210" y="587600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2706138" y="587030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4434604" y="5845854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6375849" y="5854050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79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1" grpId="0" animBg="1"/>
      <p:bldP spid="22" grpId="0" animBg="1"/>
      <p:bldP spid="28" grpId="0" animBg="1"/>
      <p:bldP spid="30" grpId="0" animBg="1"/>
      <p:bldP spid="33" grpId="0" animBg="1"/>
      <p:bldP spid="26" grpId="0" animBg="1"/>
      <p:bldP spid="29" grpId="0" animBg="1"/>
      <p:bldP spid="38" grpId="0" animBg="1"/>
      <p:bldP spid="39" grpId="0" animBg="1"/>
      <p:bldP spid="4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Momentum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dirty="0"/>
              <a:t>物</a:t>
            </a:r>
            <a:r>
              <a:rPr lang="zh-TW" altLang="en-US" dirty="0" smtClean="0"/>
              <a:t>理學告訴你</a:t>
            </a:r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Momentum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896815" y="2519136"/>
            <a:ext cx="775481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436685" y="1896208"/>
                  <a:pt x="1019908" y="2356339"/>
                </a:cubicBezTo>
                <a:cubicBezTo>
                  <a:pt x="1603131" y="2816470"/>
                  <a:pt x="2872154" y="2631831"/>
                  <a:pt x="3499339" y="2760785"/>
                </a:cubicBezTo>
                <a:cubicBezTo>
                  <a:pt x="4126524" y="2889739"/>
                  <a:pt x="4396154" y="3156439"/>
                  <a:pt x="4783016" y="3130062"/>
                </a:cubicBezTo>
                <a:cubicBezTo>
                  <a:pt x="5169878" y="3103685"/>
                  <a:pt x="5506916" y="2725615"/>
                  <a:pt x="5820508" y="2602523"/>
                </a:cubicBezTo>
                <a:cubicBezTo>
                  <a:pt x="6134100" y="2479431"/>
                  <a:pt x="6374424" y="2159977"/>
                  <a:pt x="6664570" y="2391508"/>
                </a:cubicBezTo>
                <a:cubicBezTo>
                  <a:pt x="6954716" y="26230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055076" y="2384200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2596661" y="4470908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655650" y="462326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1529860" y="3152182"/>
            <a:ext cx="316523" cy="110783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3428996" y="4892428"/>
            <a:ext cx="800646" cy="6482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6381011" y="4693609"/>
            <a:ext cx="495842" cy="1460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3428996" y="2812454"/>
            <a:ext cx="5086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How about put this phenomenon in gradient descent?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7839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34844" y="2322243"/>
            <a:ext cx="1516775" cy="4269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3614292" y="1957914"/>
            <a:ext cx="5008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Movement = </a:t>
            </a:r>
          </a:p>
          <a:p>
            <a:r>
              <a:rPr lang="en-US" altLang="zh-TW" sz="2400" dirty="0"/>
              <a:t>Negative of </a:t>
            </a:r>
            <a:r>
              <a:rPr lang="zh-TW" alt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𝜕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𝐿</a:t>
            </a:r>
            <a:r>
              <a:rPr lang="zh-TW" alt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∕𝜕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𝑤</a:t>
            </a:r>
            <a:r>
              <a:rPr lang="en-US" altLang="zh-TW" sz="2400" dirty="0"/>
              <a:t> + Momentum </a:t>
            </a:r>
            <a:endParaRPr lang="zh-TW" altLang="en-US" sz="2400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245157" y="4307839"/>
            <a:ext cx="0" cy="132041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>
            <a:off x="3347542" y="4307839"/>
            <a:ext cx="0" cy="133236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5445082" y="5035084"/>
            <a:ext cx="0" cy="60511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4318" y="88608"/>
            <a:ext cx="3055166" cy="1325563"/>
          </a:xfrm>
        </p:spPr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Momentum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手繪多邊形 3"/>
          <p:cNvSpPr/>
          <p:nvPr/>
        </p:nvSpPr>
        <p:spPr>
          <a:xfrm>
            <a:off x="1158073" y="2112736"/>
            <a:ext cx="775481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304044 w 7754816"/>
              <a:gd name="connsiteY3" fmla="*/ 3202633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304044 w 7754816"/>
              <a:gd name="connsiteY3" fmla="*/ 3202633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470552" y="1888951"/>
                  <a:pt x="1019908" y="2356339"/>
                </a:cubicBezTo>
                <a:cubicBezTo>
                  <a:pt x="1569264" y="2823727"/>
                  <a:pt x="2748783" y="2663279"/>
                  <a:pt x="3296139" y="2804328"/>
                </a:cubicBezTo>
                <a:cubicBezTo>
                  <a:pt x="3843495" y="2945377"/>
                  <a:pt x="3781716" y="3192725"/>
                  <a:pt x="4304044" y="3202633"/>
                </a:cubicBezTo>
                <a:cubicBezTo>
                  <a:pt x="4826372" y="3212541"/>
                  <a:pt x="5427087" y="2737711"/>
                  <a:pt x="5820508" y="2602523"/>
                </a:cubicBezTo>
                <a:cubicBezTo>
                  <a:pt x="6213929" y="2467335"/>
                  <a:pt x="6374424" y="2159977"/>
                  <a:pt x="6664570" y="2391508"/>
                </a:cubicBezTo>
                <a:cubicBezTo>
                  <a:pt x="6954716" y="26230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862066" y="5655280"/>
            <a:ext cx="80508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862066" y="2144234"/>
            <a:ext cx="0" cy="35110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48603" y="169832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cost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5133767" y="4718561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263133" y="2144234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1690739" y="5818792"/>
            <a:ext cx="591707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690739" y="5498508"/>
            <a:ext cx="618998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橢圓 54"/>
          <p:cNvSpPr/>
          <p:nvPr/>
        </p:nvSpPr>
        <p:spPr>
          <a:xfrm>
            <a:off x="6919863" y="3909680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8" name="直線單箭頭接點 57"/>
          <p:cNvCxnSpPr/>
          <p:nvPr/>
        </p:nvCxnSpPr>
        <p:spPr>
          <a:xfrm flipH="1">
            <a:off x="6749242" y="5479503"/>
            <a:ext cx="459122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7314392" y="5801394"/>
            <a:ext cx="342708" cy="4198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4472766" y="6033714"/>
            <a:ext cx="191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𝜕</a:t>
            </a:r>
            <a:r>
              <a:rPr lang="en-US" altLang="zh-TW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𝐿</a:t>
            </a:r>
            <a:r>
              <a:rPr lang="zh-TW" altLang="en-US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∕𝜕</a:t>
            </a:r>
            <a:r>
              <a:rPr lang="en-US" altLang="zh-TW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𝑤</a:t>
            </a:r>
            <a:r>
              <a:rPr lang="en-US" altLang="zh-TW" sz="2400" dirty="0">
                <a:solidFill>
                  <a:srgbClr val="FF0000"/>
                </a:solidFill>
              </a:rPr>
              <a:t> = 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3016322" y="4149426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/>
          <p:cNvCxnSpPr/>
          <p:nvPr/>
        </p:nvCxnSpPr>
        <p:spPr>
          <a:xfrm>
            <a:off x="3483523" y="5482222"/>
            <a:ext cx="33983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3823353" y="5479503"/>
            <a:ext cx="848453" cy="15695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5576002" y="5833701"/>
            <a:ext cx="777246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1560497" y="2731772"/>
            <a:ext cx="0" cy="303879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/>
          <p:cNvSpPr/>
          <p:nvPr/>
        </p:nvSpPr>
        <p:spPr>
          <a:xfrm>
            <a:off x="1474622" y="5552443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3239484" y="5552109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/>
          <p:cNvSpPr/>
          <p:nvPr/>
        </p:nvSpPr>
        <p:spPr>
          <a:xfrm>
            <a:off x="5359885" y="556940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146439" y="5533776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4063842" y="307139"/>
            <a:ext cx="4586408" cy="138499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Still not guarantee reaching global minima, but give some hope ……</a:t>
            </a:r>
            <a:endParaRPr lang="zh-TW" altLang="en-US" sz="2800" dirty="0"/>
          </a:p>
        </p:txBody>
      </p:sp>
      <p:grpSp>
        <p:nvGrpSpPr>
          <p:cNvPr id="78" name="群組 77"/>
          <p:cNvGrpSpPr/>
          <p:nvPr/>
        </p:nvGrpSpPr>
        <p:grpSpPr>
          <a:xfrm>
            <a:off x="3782570" y="2813822"/>
            <a:ext cx="3968486" cy="1363780"/>
            <a:chOff x="4244734" y="2308754"/>
            <a:chExt cx="3968486" cy="1363780"/>
          </a:xfrm>
        </p:grpSpPr>
        <p:cxnSp>
          <p:nvCxnSpPr>
            <p:cNvPr id="28" name="直線單箭頭接點 27"/>
            <p:cNvCxnSpPr/>
            <p:nvPr/>
          </p:nvCxnSpPr>
          <p:spPr>
            <a:xfrm>
              <a:off x="4257783" y="3482737"/>
              <a:ext cx="690196" cy="0"/>
            </a:xfrm>
            <a:prstGeom prst="straightConnector1">
              <a:avLst/>
            </a:prstGeom>
            <a:ln w="635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4244734" y="2561247"/>
              <a:ext cx="690196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/>
                <p:cNvSpPr txBox="1"/>
                <p:nvPr/>
              </p:nvSpPr>
              <p:spPr>
                <a:xfrm>
                  <a:off x="4947979" y="2308754"/>
                  <a:ext cx="326524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400" dirty="0"/>
                    <a:t>Negative of </a:t>
                  </a:r>
                  <a14:m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" name="文字方塊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7979" y="2308754"/>
                  <a:ext cx="3265241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991" t="-10667" b="-3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線單箭頭接點 31"/>
            <p:cNvCxnSpPr/>
            <p:nvPr/>
          </p:nvCxnSpPr>
          <p:spPr>
            <a:xfrm>
              <a:off x="4257783" y="3038871"/>
              <a:ext cx="690196" cy="0"/>
            </a:xfrm>
            <a:prstGeom prst="straightConnector1">
              <a:avLst/>
            </a:prstGeom>
            <a:ln w="63500">
              <a:solidFill>
                <a:srgbClr val="00B050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字方塊 32"/>
            <p:cNvSpPr txBox="1"/>
            <p:nvPr/>
          </p:nvSpPr>
          <p:spPr>
            <a:xfrm>
              <a:off x="4955188" y="2754441"/>
              <a:ext cx="2561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Momentum</a:t>
              </a:r>
              <a:endParaRPr lang="zh-TW" altLang="en-US" sz="2400" dirty="0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4947979" y="3210869"/>
              <a:ext cx="2561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Movement</a:t>
              </a:r>
              <a:endParaRPr lang="zh-TW" altLang="en-US" sz="2400" dirty="0"/>
            </a:p>
          </p:txBody>
        </p:sp>
      </p:grpSp>
      <p:cxnSp>
        <p:nvCxnSpPr>
          <p:cNvPr id="62" name="直線單箭頭接點 61"/>
          <p:cNvCxnSpPr/>
          <p:nvPr/>
        </p:nvCxnSpPr>
        <p:spPr>
          <a:xfrm>
            <a:off x="5576002" y="5525983"/>
            <a:ext cx="777246" cy="0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7290322" y="5476592"/>
            <a:ext cx="652424" cy="11198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>
            <a:off x="3514278" y="5823538"/>
            <a:ext cx="1157528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25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8" grpId="0" animBg="1"/>
      <p:bldP spid="55" grpId="0" animBg="1"/>
      <p:bldP spid="68" grpId="0"/>
      <p:bldP spid="37" grpId="0" animBg="1"/>
      <p:bldP spid="46" grpId="0" animBg="1"/>
      <p:bldP spid="47" grpId="0" animBg="1"/>
      <p:bldP spid="49" grpId="0" animBg="1"/>
      <p:bldP spid="50" grpId="0" animBg="1"/>
      <p:bldP spid="5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57</a:t>
            </a:fld>
            <a:endParaRPr lang="zh-TW" altLang="en-US"/>
          </a:p>
        </p:txBody>
      </p:sp>
      <p:pic>
        <p:nvPicPr>
          <p:cNvPr id="16386" name="Picture 2" descr="https://cdn-images-1.medium.com/max/1000/1*ZoRXwJ3xXxwxXPtKPAsRH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0" r="23900" b="47069"/>
          <a:stretch/>
        </p:blipFill>
        <p:spPr bwMode="auto">
          <a:xfrm>
            <a:off x="770441" y="2688874"/>
            <a:ext cx="4953001" cy="119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57199" y="4140964"/>
            <a:ext cx="819150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主要是用在計算參數更新方向前會考慮前一次參數更新的方向</a:t>
            </a:r>
            <a:r>
              <a:rPr lang="en-US" altLang="zh-TW" dirty="0" smtClean="0"/>
              <a:t>(v(t-1))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如果當下梯度方向和歷史參數更新的方向一致，則會增強這個方向的梯度，</a:t>
            </a:r>
            <a:endParaRPr lang="en-US" altLang="zh-TW" dirty="0" smtClean="0"/>
          </a:p>
          <a:p>
            <a:r>
              <a:rPr lang="zh-TW" altLang="en-US" dirty="0" smtClean="0"/>
              <a:t>若當下梯度方向和歷史參數更新的方向不一致，則梯度會衰退。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然後每一次對梯度作方向微調。這樣可以增加學習上的穩定性</a:t>
            </a:r>
            <a:r>
              <a:rPr lang="en-US" altLang="zh-TW" dirty="0" smtClean="0"/>
              <a:t>(</a:t>
            </a:r>
            <a:r>
              <a:rPr lang="zh-TW" altLang="en-US" dirty="0" smtClean="0"/>
              <a:t>梯度不更新太快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，這樣可以學習的更快，並且有擺脫局部最佳解的能力。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02255" y="2965965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</a:t>
            </a:r>
            <a:r>
              <a:rPr lang="zh-TW" altLang="en-US" dirty="0" smtClean="0"/>
              <a:t>是第幾次更新參數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837479" y="1744621"/>
            <a:ext cx="2517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γ</a:t>
            </a:r>
            <a:r>
              <a:rPr lang="zh-TW" altLang="en-US" dirty="0" smtClean="0"/>
              <a:t>是學習率</a:t>
            </a:r>
            <a:r>
              <a:rPr lang="en-US" altLang="zh-TW" dirty="0" smtClean="0"/>
              <a:t>(Learning rate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723442" y="2411966"/>
            <a:ext cx="35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m</a:t>
            </a:r>
            <a:r>
              <a:rPr lang="zh-TW" altLang="en-US" dirty="0" smtClean="0"/>
              <a:t>是</a:t>
            </a:r>
            <a:r>
              <a:rPr lang="en-US" altLang="zh-TW" dirty="0" smtClean="0"/>
              <a:t>momentum</a:t>
            </a:r>
            <a:r>
              <a:rPr lang="zh-TW" altLang="en-US" dirty="0" smtClean="0"/>
              <a:t>項</a:t>
            </a:r>
            <a:r>
              <a:rPr lang="en-US" altLang="zh-TW" dirty="0" smtClean="0"/>
              <a:t>(</a:t>
            </a:r>
            <a:r>
              <a:rPr lang="zh-TW" altLang="en-US" dirty="0" smtClean="0"/>
              <a:t>一般設定為</a:t>
            </a:r>
            <a:r>
              <a:rPr lang="en-US" altLang="zh-TW" dirty="0" smtClean="0"/>
              <a:t>0.9)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61949" y="424934"/>
            <a:ext cx="36134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Momentum</a:t>
            </a:r>
            <a:endParaRPr lang="zh-TW" alt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250611" y="1053973"/>
                <a:ext cx="33634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←</m:t>
                      </m:r>
                      <m:r>
                        <a:rPr lang="zh-TW" altLang="en-US" sz="28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altLang="zh-TW" sz="28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l-GR" altLang="zh-TW" sz="2800" dirty="0">
                          <a:latin typeface="新細明體" panose="02020500000000000000" pitchFamily="18" charset="-120"/>
                        </a:rPr>
                        <m:t>η</m:t>
                      </m:r>
                      <m:sSub>
                        <m:sSubPr>
                          <m:ctrlPr>
                            <a:rPr lang="el-GR" altLang="zh-TW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TW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TW" altLang="el-GR" sz="28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80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611" y="1053973"/>
                <a:ext cx="3363420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327973" y="218566"/>
                <a:ext cx="231954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3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TW" altLang="en-US" sz="36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zh-TW" altLang="en-US" sz="3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36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973" y="218566"/>
                <a:ext cx="2319546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https://cdn-images-1.medium.com/max/1000/1*ZoRXwJ3xXxwxXPtKPAsRH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2" t="50498" r="33212"/>
          <a:stretch/>
        </p:blipFill>
        <p:spPr bwMode="auto">
          <a:xfrm>
            <a:off x="469783" y="1533521"/>
            <a:ext cx="3196206" cy="112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5631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247651" y="5061585"/>
            <a:ext cx="82676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https://medium.com/@chih.sheng.huang821/%E6%A9%9F%E5%99%A8%E5%AD%B8%E7%BF%92-%E5%9F%BA%E7%A4%8E%E6%95%B8%E5%AD%B8-%E4%B8%89-%E6%A2%AF%E5%BA%A6%E6%9C%80%E4%BD%B3%E8%A7%A3%E7%9B%B8%E9%97%9C%E7%AE%97%E6%B3%95-gradient-descent-optimization-algorithms-b61ed1478bd7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0729" t="30556" r="31562" b="19259"/>
          <a:stretch/>
        </p:blipFill>
        <p:spPr>
          <a:xfrm>
            <a:off x="1190624" y="352425"/>
            <a:ext cx="6162675" cy="461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0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17410" name="Picture 2" descr="https://cdn-images-1.medium.com/max/1000/1*E82CWULL7J2qNy-8ab6Zy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484174"/>
            <a:ext cx="5124451" cy="197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00048" y="2853204"/>
            <a:ext cx="34099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/>
              <a:t>學習率設定</a:t>
            </a:r>
            <a:r>
              <a:rPr lang="en-US" altLang="zh-TW" sz="2400" dirty="0" smtClean="0"/>
              <a:t>0.00001</a:t>
            </a:r>
            <a:r>
              <a:rPr lang="zh-TW" altLang="en-US" sz="2400" dirty="0" smtClean="0"/>
              <a:t>，</a:t>
            </a:r>
            <a:endParaRPr lang="en-US" altLang="zh-TW" sz="2400" dirty="0" smtClean="0"/>
          </a:p>
          <a:p>
            <a:r>
              <a:rPr lang="en-US" altLang="zh-TW" sz="2400" dirty="0" smtClean="0"/>
              <a:t>GD</a:t>
            </a:r>
            <a:r>
              <a:rPr lang="zh-TW" altLang="en-US" sz="2400" dirty="0" smtClean="0"/>
              <a:t>會掉到</a:t>
            </a:r>
            <a:r>
              <a:rPr lang="en-US" altLang="zh-TW" sz="2400" dirty="0" smtClean="0"/>
              <a:t>local minimum</a:t>
            </a:r>
            <a:r>
              <a:rPr lang="zh-TW" altLang="en-US" sz="2400" dirty="0" smtClean="0"/>
              <a:t>，</a:t>
            </a:r>
            <a:endParaRPr lang="en-US" altLang="zh-TW" sz="2400" dirty="0" smtClean="0"/>
          </a:p>
          <a:p>
            <a:r>
              <a:rPr lang="zh-TW" altLang="en-US" sz="2400" dirty="0" smtClean="0"/>
              <a:t>但</a:t>
            </a:r>
            <a:r>
              <a:rPr lang="en-US" altLang="zh-TW" sz="2400" dirty="0" smtClean="0"/>
              <a:t>momentum</a:t>
            </a:r>
            <a:r>
              <a:rPr lang="zh-TW" altLang="en-US" sz="2400" dirty="0" smtClean="0"/>
              <a:t>則會跳出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1146" t="22037" r="31771" b="28704"/>
          <a:stretch/>
        </p:blipFill>
        <p:spPr>
          <a:xfrm>
            <a:off x="3809998" y="2459721"/>
            <a:ext cx="5215037" cy="389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474157" y="1393002"/>
            <a:ext cx="5654048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 Function</a:t>
            </a:r>
          </a:p>
          <a:p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 Function</a:t>
            </a:r>
          </a:p>
          <a:p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 Function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0128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109619" y="302635"/>
            <a:ext cx="89571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err="1" smtClean="0"/>
              <a:t>Nesterov</a:t>
            </a:r>
            <a:r>
              <a:rPr lang="en-US" altLang="zh-TW" sz="4000" dirty="0" smtClean="0"/>
              <a:t> accelerated gradient (NAG1983) 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669381" y="4288169"/>
                <a:ext cx="593938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←</m:t>
                      </m:r>
                      <m:r>
                        <a:rPr lang="zh-TW" altLang="en-US" sz="40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altLang="zh-TW" sz="40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altLang="zh-TW" sz="4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l-GR" altLang="zh-TW" sz="4000" dirty="0">
                          <a:latin typeface="新細明體" panose="02020500000000000000" pitchFamily="18" charset="-120"/>
                        </a:rPr>
                        <m:t>η</m:t>
                      </m:r>
                      <m:sSub>
                        <m:sSubPr>
                          <m:ctrlPr>
                            <a:rPr lang="el-GR" altLang="zh-TW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TW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TW" altLang="el-GR" sz="40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40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4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4000" b="1" i="1" dirty="0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sz="2800" b="1" i="1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TW" sz="2800" b="1" i="1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</m:oMath>
                  </m:oMathPara>
                </a14:m>
                <a:endParaRPr lang="en-US" altLang="zh-TW" sz="280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381" y="4288169"/>
                <a:ext cx="5939383" cy="615553"/>
              </a:xfrm>
              <a:prstGeom prst="rect">
                <a:avLst/>
              </a:prstGeom>
              <a:blipFill rotWithShape="0">
                <a:blip r:embed="rId2"/>
                <a:stretch>
                  <a:fillRect b="-19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0" y="1471087"/>
            <a:ext cx="36134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Momentum</a:t>
            </a:r>
            <a:endParaRPr lang="zh-TW" alt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821550" y="2373650"/>
                <a:ext cx="33634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←</m:t>
                      </m:r>
                      <m:r>
                        <a:rPr lang="zh-TW" altLang="en-US" sz="28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altLang="zh-TW" sz="28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l-GR" altLang="zh-TW" sz="2800" dirty="0">
                          <a:latin typeface="新細明體" panose="02020500000000000000" pitchFamily="18" charset="-120"/>
                        </a:rPr>
                        <m:t>η</m:t>
                      </m:r>
                      <m:sSub>
                        <m:sSubPr>
                          <m:ctrlPr>
                            <a:rPr lang="el-GR" altLang="zh-TW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TW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TW" altLang="el-GR" sz="28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80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550" y="2373650"/>
                <a:ext cx="3363420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66692" y="1609586"/>
                <a:ext cx="231954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3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TW" altLang="en-US" sz="36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zh-TW" altLang="en-US" sz="3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36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692" y="1609586"/>
                <a:ext cx="2319546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264311" y="3557518"/>
                <a:ext cx="255723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4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TW" altLang="en-US" sz="40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zh-TW" altLang="en-US" sz="4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40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sz="4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4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311" y="3557518"/>
                <a:ext cx="2557239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269147" y="3403271"/>
            <a:ext cx="14652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dirty="0"/>
              <a:t>NAG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8435412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-46167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52388" y="1735268"/>
            <a:ext cx="5734262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Optimizer</a:t>
            </a:r>
          </a:p>
          <a:p>
            <a:r>
              <a:rPr lang="en-US" altLang="zh-TW" sz="4000" dirty="0">
                <a:solidFill>
                  <a:schemeClr val="bg1"/>
                </a:solidFill>
              </a:rPr>
              <a:t>Adaptive Learning Rates </a:t>
            </a:r>
            <a:br>
              <a:rPr lang="en-US" altLang="zh-TW" sz="4000" dirty="0">
                <a:solidFill>
                  <a:schemeClr val="bg1"/>
                </a:solidFill>
              </a:rPr>
            </a:br>
            <a:r>
              <a:rPr lang="zh-TW" altLang="en-US" sz="4000" dirty="0">
                <a:solidFill>
                  <a:schemeClr val="bg1"/>
                </a:solidFill>
              </a:rPr>
              <a:t>可動態調整的學習率</a:t>
            </a:r>
            <a:endParaRPr lang="en-US" altLang="zh-TW" sz="4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496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5750" y="250826"/>
            <a:ext cx="7886700" cy="1325563"/>
          </a:xfrm>
        </p:spPr>
        <p:txBody>
          <a:bodyPr/>
          <a:lstStyle/>
          <a:p>
            <a:r>
              <a:rPr lang="en-US" altLang="zh-TW" dirty="0"/>
              <a:t>Adaptive Learning Rates </a:t>
            </a:r>
            <a:br>
              <a:rPr lang="en-US" altLang="zh-TW" dirty="0"/>
            </a:br>
            <a:r>
              <a:rPr lang="zh-TW" altLang="en-US" dirty="0"/>
              <a:t>可動態調整的學習率</a:t>
            </a:r>
            <a:r>
              <a:rPr lang="en-US" altLang="zh-TW" dirty="0"/>
              <a:t>……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altLang="zh-TW" sz="2800" dirty="0"/>
                  <a:t>Popular &amp; Simple Idea: Reduce the learning rate by some factor every few epochs.</a:t>
                </a:r>
              </a:p>
              <a:p>
                <a:pPr lvl="1"/>
                <a:r>
                  <a:rPr lang="en-US" altLang="zh-TW" dirty="0"/>
                  <a:t>At the beginning, we are far from the destination, so we use larger learning rate</a:t>
                </a:r>
              </a:p>
              <a:p>
                <a:pPr lvl="1"/>
                <a:r>
                  <a:rPr lang="en-US" altLang="zh-TW" dirty="0"/>
                  <a:t>After several epochs, we are close to the destination, so we reduce the learning rate</a:t>
                </a:r>
              </a:p>
              <a:p>
                <a:pPr lvl="1"/>
                <a:r>
                  <a:rPr lang="en-US" altLang="zh-TW" dirty="0"/>
                  <a:t>E.g. 1/t decay: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rad>
                      </m:den>
                    </m:f>
                  </m:oMath>
                </a14:m>
                <a:endParaRPr lang="en-US" altLang="zh-TW" dirty="0"/>
              </a:p>
              <a:p>
                <a:r>
                  <a:rPr lang="en-US" altLang="zh-TW" dirty="0"/>
                  <a:t>Learning rate cannot be one-size-fits-all</a:t>
                </a:r>
              </a:p>
              <a:p>
                <a:pPr lvl="1"/>
                <a:r>
                  <a:rPr lang="en-US" altLang="zh-TW" sz="2800" dirty="0">
                    <a:solidFill>
                      <a:srgbClr val="0000FF"/>
                    </a:solidFill>
                  </a:rPr>
                  <a:t>Giving different parameters different learning rates </a:t>
                </a:r>
              </a:p>
              <a:p>
                <a:pPr lvl="1"/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91" t="-2241" r="-9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5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7678" y="1811111"/>
            <a:ext cx="1563007" cy="4710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2425" y="203201"/>
            <a:ext cx="7886700" cy="1325563"/>
          </a:xfrm>
        </p:spPr>
        <p:txBody>
          <a:bodyPr/>
          <a:lstStyle/>
          <a:p>
            <a:r>
              <a:rPr lang="en-US" altLang="zh-TW" dirty="0" smtClean="0"/>
              <a:t>Adaptive Learning </a:t>
            </a:r>
            <a:r>
              <a:rPr lang="en-US" altLang="zh-TW" dirty="0"/>
              <a:t>Rates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可動態調整的學習率</a:t>
            </a:r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Adagrad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[John </a:t>
            </a:r>
            <a:r>
              <a:rPr lang="en-US" altLang="zh-TW" sz="1800" dirty="0" err="1">
                <a:solidFill>
                  <a:srgbClr val="0000FF"/>
                </a:solidFill>
              </a:rPr>
              <a:t>Duchi</a:t>
            </a:r>
            <a:r>
              <a:rPr lang="en-US" altLang="zh-TW" sz="1800" dirty="0">
                <a:solidFill>
                  <a:srgbClr val="0000FF"/>
                </a:solidFill>
              </a:rPr>
              <a:t>, JMLR’11]</a:t>
            </a:r>
          </a:p>
          <a:p>
            <a:r>
              <a:rPr lang="en-US" altLang="zh-TW" dirty="0" err="1"/>
              <a:t>RMSprop</a:t>
            </a:r>
            <a:endParaRPr lang="en-US" altLang="zh-TW" dirty="0"/>
          </a:p>
          <a:p>
            <a:pPr lvl="1"/>
            <a:r>
              <a:rPr lang="en-US" altLang="zh-TW" sz="1800" dirty="0">
                <a:solidFill>
                  <a:srgbClr val="0000FF"/>
                </a:solidFill>
              </a:rPr>
              <a:t>https://www.youtube.com/watch?v=O3sxAc4hxZU</a:t>
            </a:r>
          </a:p>
          <a:p>
            <a:r>
              <a:rPr lang="en-US" altLang="zh-TW" dirty="0" err="1"/>
              <a:t>Adadelta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[Matthew D. </a:t>
            </a:r>
            <a:r>
              <a:rPr lang="en-US" altLang="zh-TW" sz="1800" dirty="0" err="1">
                <a:solidFill>
                  <a:srgbClr val="0000FF"/>
                </a:solidFill>
              </a:rPr>
              <a:t>Zeiler</a:t>
            </a:r>
            <a:r>
              <a:rPr lang="en-US" altLang="zh-TW" sz="1800" dirty="0">
                <a:solidFill>
                  <a:srgbClr val="0000FF"/>
                </a:solidFill>
              </a:rPr>
              <a:t>, arXiv’12]</a:t>
            </a:r>
          </a:p>
          <a:p>
            <a:r>
              <a:rPr lang="en-US" altLang="zh-TW" dirty="0"/>
              <a:t>“No more pesky learning rates” </a:t>
            </a:r>
            <a:r>
              <a:rPr lang="en-US" altLang="zh-TW" sz="1200" dirty="0">
                <a:solidFill>
                  <a:srgbClr val="0000FF"/>
                </a:solidFill>
              </a:rPr>
              <a:t>[Tom </a:t>
            </a:r>
            <a:r>
              <a:rPr lang="en-US" altLang="zh-TW" sz="1200" dirty="0" err="1">
                <a:solidFill>
                  <a:srgbClr val="0000FF"/>
                </a:solidFill>
              </a:rPr>
              <a:t>Schaul</a:t>
            </a:r>
            <a:r>
              <a:rPr lang="en-US" altLang="zh-TW" sz="1200" dirty="0">
                <a:solidFill>
                  <a:srgbClr val="0000FF"/>
                </a:solidFill>
              </a:rPr>
              <a:t>, arXiv’12]</a:t>
            </a:r>
          </a:p>
          <a:p>
            <a:r>
              <a:rPr lang="en-US" altLang="zh-TW" dirty="0" err="1"/>
              <a:t>AdaSecant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[Caglar Gulcehre, arXiv’14]</a:t>
            </a:r>
          </a:p>
          <a:p>
            <a:r>
              <a:rPr lang="en-US" altLang="zh-TW" dirty="0"/>
              <a:t>Adam</a:t>
            </a:r>
            <a:r>
              <a:rPr lang="en-US" altLang="zh-TW" sz="1800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</a:t>
            </a:r>
            <a:r>
              <a:rPr lang="en-US" altLang="zh-TW" sz="1800" dirty="0" err="1">
                <a:solidFill>
                  <a:srgbClr val="0000FF"/>
                </a:solidFill>
              </a:rPr>
              <a:t>Diederik</a:t>
            </a:r>
            <a:r>
              <a:rPr lang="en-US" altLang="zh-TW" sz="1800" dirty="0">
                <a:solidFill>
                  <a:srgbClr val="0000FF"/>
                </a:solidFill>
              </a:rPr>
              <a:t> P. </a:t>
            </a:r>
            <a:r>
              <a:rPr lang="en-US" altLang="zh-TW" sz="1800" dirty="0" err="1">
                <a:solidFill>
                  <a:srgbClr val="0000FF"/>
                </a:solidFill>
              </a:rPr>
              <a:t>Kingma</a:t>
            </a:r>
            <a:r>
              <a:rPr lang="en-US" altLang="zh-TW" sz="1800" dirty="0">
                <a:solidFill>
                  <a:srgbClr val="0000FF"/>
                </a:solidFill>
              </a:rPr>
              <a:t>, ICLR’15]</a:t>
            </a:r>
          </a:p>
          <a:p>
            <a:r>
              <a:rPr lang="en-US" altLang="zh-TW" dirty="0" err="1"/>
              <a:t>Nadam</a:t>
            </a:r>
            <a:r>
              <a:rPr lang="en-US" altLang="zh-TW" sz="1800" dirty="0">
                <a:solidFill>
                  <a:srgbClr val="0000FF"/>
                </a:solidFill>
              </a:rPr>
              <a:t> </a:t>
            </a:r>
          </a:p>
          <a:p>
            <a:pPr lvl="1"/>
            <a:r>
              <a:rPr lang="en-US" altLang="zh-TW" sz="1800" dirty="0">
                <a:solidFill>
                  <a:srgbClr val="0000FF"/>
                </a:solidFill>
              </a:rPr>
              <a:t>http://cs229.stanford.edu/proj2015/054_report.pdf </a:t>
            </a:r>
          </a:p>
          <a:p>
            <a:endParaRPr lang="en-US" altLang="zh-TW" sz="1800" dirty="0">
              <a:solidFill>
                <a:srgbClr val="0000FF"/>
              </a:solidFill>
            </a:endParaRP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091699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Adagrad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915926" y="2900241"/>
            <a:ext cx="3429524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Parameter dependent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310589" y="2461058"/>
                <a:ext cx="32038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TW" altLang="en-US" sz="28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589" y="2461058"/>
                <a:ext cx="3203890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4569136" y="4141088"/>
            <a:ext cx="1994461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constant</a:t>
            </a:r>
          </a:p>
        </p:txBody>
      </p:sp>
      <p:cxnSp>
        <p:nvCxnSpPr>
          <p:cNvPr id="8" name="直線單箭頭接點 7"/>
          <p:cNvCxnSpPr>
            <a:endCxn id="6" idx="1"/>
          </p:cNvCxnSpPr>
          <p:nvPr/>
        </p:nvCxnSpPr>
        <p:spPr>
          <a:xfrm>
            <a:off x="4196739" y="2969202"/>
            <a:ext cx="719187" cy="4080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228057" y="4878951"/>
                <a:ext cx="3396476" cy="87568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is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zh-TW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∕</m:t>
                    </m:r>
                    <m:r>
                      <a:rPr lang="zh-TW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obtained at the </a:t>
                </a:r>
                <a:r>
                  <a:rPr lang="en-US" altLang="zh-TW" sz="2800" dirty="0" err="1"/>
                  <a:t>i-th</a:t>
                </a:r>
                <a:r>
                  <a:rPr lang="en-US" altLang="zh-TW" sz="2800" dirty="0"/>
                  <a:t> update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057" y="4878951"/>
                <a:ext cx="3396476" cy="8756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912177" y="4297232"/>
                <a:ext cx="3257876" cy="12736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TW" altLang="en-US" sz="28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177" y="4297232"/>
                <a:ext cx="3257876" cy="127368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/>
          <p:cNvSpPr txBox="1"/>
          <p:nvPr/>
        </p:nvSpPr>
        <p:spPr>
          <a:xfrm>
            <a:off x="699935" y="5938603"/>
            <a:ext cx="808038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Summation of the square of the previous derivatives</a:t>
            </a:r>
          </a:p>
        </p:txBody>
      </p:sp>
      <p:cxnSp>
        <p:nvCxnSpPr>
          <p:cNvPr id="31" name="直線單箭頭接點 30"/>
          <p:cNvCxnSpPr>
            <a:endCxn id="13" idx="1"/>
          </p:cNvCxnSpPr>
          <p:nvPr/>
        </p:nvCxnSpPr>
        <p:spPr>
          <a:xfrm flipV="1">
            <a:off x="3116525" y="4402698"/>
            <a:ext cx="1452611" cy="7890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endCxn id="22" idx="1"/>
          </p:cNvCxnSpPr>
          <p:nvPr/>
        </p:nvCxnSpPr>
        <p:spPr>
          <a:xfrm>
            <a:off x="3910643" y="5205118"/>
            <a:ext cx="1317414" cy="111678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362704" y="4875015"/>
            <a:ext cx="1487303" cy="58540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3772786" y="2383800"/>
            <a:ext cx="423953" cy="5854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310589" y="1793211"/>
                <a:ext cx="29976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589" y="1793211"/>
                <a:ext cx="2997680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829244" y="1740343"/>
            <a:ext cx="1743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Original: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699935" y="2431829"/>
            <a:ext cx="1743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Adagrad</a:t>
            </a:r>
            <a:r>
              <a:rPr lang="en-US" altLang="zh-TW" sz="2800" dirty="0"/>
              <a:t>: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0604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/>
      <p:bldP spid="13" grpId="0" animBg="1"/>
      <p:bldP spid="22" grpId="0" animBg="1"/>
      <p:bldP spid="28" grpId="0"/>
      <p:bldP spid="29" grpId="0" animBg="1"/>
      <p:bldP spid="35" grpId="0" animBg="1"/>
      <p:bldP spid="39" grpId="0" animBg="1"/>
      <p:bldP spid="18" grpId="0"/>
      <p:bldP spid="4" grpId="0"/>
      <p:bldP spid="2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2328" y="193249"/>
            <a:ext cx="2228460" cy="1325563"/>
          </a:xfrm>
        </p:spPr>
        <p:txBody>
          <a:bodyPr/>
          <a:lstStyle/>
          <a:p>
            <a:r>
              <a:rPr lang="en-US" altLang="zh-TW" dirty="0" err="1"/>
              <a:t>Adagrad</a:t>
            </a:r>
            <a:endParaRPr lang="zh-TW" altLang="en-US" dirty="0"/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/>
          </p:nvPr>
        </p:nvGraphicFramePr>
        <p:xfrm>
          <a:off x="985464" y="1769268"/>
          <a:ext cx="3048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</a:t>
                      </a:r>
                      <a:r>
                        <a:rPr lang="en-US" altLang="zh-TW" sz="2400" baseline="30000" dirty="0"/>
                        <a:t>0</a:t>
                      </a:r>
                      <a:endParaRPr lang="zh-TW" altLang="en-US" sz="2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</a:t>
                      </a:r>
                      <a:r>
                        <a:rPr lang="en-US" altLang="zh-TW" sz="24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2400" b="1" kern="1200" baseline="300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0.1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0.2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5176590" y="1752794"/>
          <a:ext cx="3048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</a:t>
                      </a:r>
                      <a:r>
                        <a:rPr lang="en-US" altLang="zh-TW" sz="2400" baseline="30000" dirty="0"/>
                        <a:t>0</a:t>
                      </a:r>
                      <a:endParaRPr lang="zh-TW" altLang="en-US" sz="2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</a:t>
                      </a:r>
                      <a:r>
                        <a:rPr lang="en-US" altLang="zh-TW" sz="24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2400" b="1" kern="1200" baseline="300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20.0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10.0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326781" y="4940093"/>
            <a:ext cx="2244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Observation:</a:t>
            </a:r>
            <a:endParaRPr lang="zh-TW" altLang="en-US" sz="2800" b="1" i="1" u="sng" dirty="0"/>
          </a:p>
        </p:txBody>
      </p:sp>
      <p:sp>
        <p:nvSpPr>
          <p:cNvPr id="5" name="文字方塊 4"/>
          <p:cNvSpPr txBox="1"/>
          <p:nvPr/>
        </p:nvSpPr>
        <p:spPr>
          <a:xfrm>
            <a:off x="2441093" y="4944841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1. Learning rate is smaller and smaller for all parameters</a:t>
            </a:r>
            <a:endParaRPr lang="zh-TW" altLang="en-US" sz="28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441093" y="5834845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2. Smaller derivatives, larger learning rate, and vice versa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79897" y="3241635"/>
                <a:ext cx="1570652" cy="701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97" y="3241635"/>
                <a:ext cx="1570652" cy="7014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1050136" y="4076512"/>
                <a:ext cx="1570652" cy="701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36" y="4076512"/>
                <a:ext cx="1570652" cy="701474"/>
              </a:xfrm>
              <a:prstGeom prst="rect">
                <a:avLst/>
              </a:prstGeom>
              <a:blipFill rotWithShape="0">
                <a:blip r:embed="rId4"/>
                <a:stretch>
                  <a:fillRect r="-50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166200" y="3294493"/>
                <a:ext cx="1570652" cy="701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200" y="3294493"/>
                <a:ext cx="1570652" cy="7014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490662" y="4072036"/>
                <a:ext cx="1570652" cy="701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662" y="4072036"/>
                <a:ext cx="1570652" cy="7014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2448125" y="3291475"/>
                <a:ext cx="1570652" cy="632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125" y="3291475"/>
                <a:ext cx="1570652" cy="63235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2539183" y="4134243"/>
                <a:ext cx="1570652" cy="632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.22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183" y="4134243"/>
                <a:ext cx="1570652" cy="63235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6711902" y="3343742"/>
                <a:ext cx="1570652" cy="632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902" y="3343742"/>
                <a:ext cx="1570652" cy="63235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756478" y="4162883"/>
                <a:ext cx="1570652" cy="632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478" y="4162883"/>
                <a:ext cx="1570652" cy="63235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/>
          <p:nvPr/>
        </p:nvCxnSpPr>
        <p:spPr>
          <a:xfrm>
            <a:off x="3958305" y="3387139"/>
            <a:ext cx="0" cy="136979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8179022" y="3343742"/>
            <a:ext cx="0" cy="136979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4335678" y="4568011"/>
            <a:ext cx="87066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>
            <a:off x="4363886" y="3710717"/>
            <a:ext cx="87066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916300" y="6034405"/>
            <a:ext cx="1262722" cy="5398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Why?</a:t>
            </a:r>
            <a:endParaRPr lang="zh-TW" altLang="en-US" sz="2800" dirty="0"/>
          </a:p>
        </p:txBody>
      </p:sp>
      <p:grpSp>
        <p:nvGrpSpPr>
          <p:cNvPr id="9" name="群組 8"/>
          <p:cNvGrpSpPr/>
          <p:nvPr/>
        </p:nvGrpSpPr>
        <p:grpSpPr>
          <a:xfrm>
            <a:off x="5862138" y="213100"/>
            <a:ext cx="3257876" cy="1468758"/>
            <a:chOff x="4572000" y="382381"/>
            <a:chExt cx="3257876" cy="1468758"/>
          </a:xfrm>
        </p:grpSpPr>
        <p:sp>
          <p:nvSpPr>
            <p:cNvPr id="14" name="矩形 13"/>
            <p:cNvSpPr/>
            <p:nvPr/>
          </p:nvSpPr>
          <p:spPr>
            <a:xfrm>
              <a:off x="5735230" y="382381"/>
              <a:ext cx="1913705" cy="14687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/>
                <p:cNvSpPr txBox="1"/>
                <p:nvPr/>
              </p:nvSpPr>
              <p:spPr>
                <a:xfrm>
                  <a:off x="4572000" y="537479"/>
                  <a:ext cx="3257876" cy="127368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TW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TW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TW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TW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rad>
                          </m:den>
                        </m:f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2" name="文字方塊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537479"/>
                  <a:ext cx="3257876" cy="127368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文字方塊 10"/>
          <p:cNvSpPr txBox="1"/>
          <p:nvPr/>
        </p:nvSpPr>
        <p:spPr>
          <a:xfrm>
            <a:off x="343714" y="2751790"/>
            <a:ext cx="2172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Learning rate: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4852687" y="2785656"/>
            <a:ext cx="2172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Learning rate: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992475" y="1754805"/>
            <a:ext cx="2371411" cy="968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6143939" y="1736849"/>
            <a:ext cx="2371411" cy="968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33291" y="1960684"/>
                <a:ext cx="4932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91" y="1960684"/>
                <a:ext cx="493212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639224" y="1976310"/>
                <a:ext cx="5014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224" y="1976310"/>
                <a:ext cx="501484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06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/>
      <p:bldP spid="16" grpId="0"/>
      <p:bldP spid="19" grpId="0"/>
      <p:bldP spid="23" grpId="0"/>
      <p:bldP spid="24" grpId="0"/>
      <p:bldP spid="25" grpId="0"/>
      <p:bldP spid="26" grpId="0"/>
      <p:bldP spid="27" grpId="0"/>
      <p:bldP spid="28" grpId="0"/>
      <p:bldP spid="8" grpId="0" animBg="1"/>
      <p:bldP spid="11" grpId="0"/>
      <p:bldP spid="33" grpId="0"/>
      <p:bldP spid="12" grpId="0" animBg="1"/>
      <p:bldP spid="34" grpId="0" animBg="1"/>
      <p:bldP spid="35" grpId="0"/>
      <p:bldP spid="3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66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3" y="940940"/>
            <a:ext cx="7977967" cy="444789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72266" y="0"/>
            <a:ext cx="23643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RMSprop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8104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26875" t="29444" r="27916" b="27037"/>
          <a:stretch/>
        </p:blipFill>
        <p:spPr>
          <a:xfrm>
            <a:off x="272266" y="1285719"/>
            <a:ext cx="8050743" cy="435927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67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3399" y="5698102"/>
            <a:ext cx="81269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err="1" smtClean="0"/>
              <a:t>keras.optimizers.RMSprop</a:t>
            </a:r>
            <a:r>
              <a:rPr lang="en-US" altLang="zh-TW" sz="2000" dirty="0" smtClean="0"/>
              <a:t>(</a:t>
            </a:r>
            <a:r>
              <a:rPr lang="en-US" altLang="zh-TW" sz="2000" dirty="0" err="1" smtClean="0"/>
              <a:t>lr</a:t>
            </a:r>
            <a:r>
              <a:rPr lang="en-US" altLang="zh-TW" sz="2000" dirty="0" smtClean="0"/>
              <a:t>=0.001, rho=0.9, epsilon=None, decay=0.0)</a:t>
            </a:r>
            <a:endParaRPr lang="zh-TW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272267" y="658248"/>
            <a:ext cx="7481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https://www.cs.toronto.edu/~tijmen/csc321/slides/lecture_slides_lec6.pdf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72266" y="0"/>
            <a:ext cx="23643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RMSprop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0310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68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64" y="1113253"/>
            <a:ext cx="7979782" cy="524309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8664" y="743921"/>
            <a:ext cx="5553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https://www.youtube.com/watch?v=defQQqkXEfE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58664" y="24853"/>
            <a:ext cx="21677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RMSprop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31666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69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05357" y="1114515"/>
            <a:ext cx="7605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/>
              <a:t>Kingma</a:t>
            </a:r>
            <a:r>
              <a:rPr lang="en-US" altLang="zh-TW" dirty="0" smtClean="0"/>
              <a:t>, D. P., &amp; Ba, J. L. (2015). Adam: a Method for Stochastic Optimization. </a:t>
            </a:r>
          </a:p>
          <a:p>
            <a:r>
              <a:rPr lang="en-US" altLang="zh-TW" dirty="0" smtClean="0"/>
              <a:t>International Conference on Learning Representations, 1–13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5357" y="329684"/>
            <a:ext cx="37176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Adam(2015)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1086" y="1997699"/>
            <a:ext cx="76866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Momentum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是「計算參數更新方向前會考慮前一次參數更新的方向」</a:t>
            </a:r>
            <a:endParaRPr lang="en-US" altLang="zh-TW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RMSprop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則是「在學習率上依據梯度的大小對學習率進行加強或是衰減」。</a:t>
            </a:r>
          </a:p>
          <a:p>
            <a:endParaRPr lang="en-US" altLang="zh-TW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Adam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則是兩者合併加強版本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</a:t>
            </a:r>
            <a:r>
              <a:rPr lang="en-US" altLang="zh-TW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Momentum+RMSprop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+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各自做偏差的修正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18434" name="Picture 2" descr="https://cdn-images-1.medium.com/max/1000/1*5Z7mbk4pZ3l2sL7tUIvP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37" y="3475027"/>
            <a:ext cx="6263247" cy="12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s://cdn-images-1.medium.com/max/1000/1*HJno7bXcWBZiA9pwx4YDV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3" r="17788"/>
          <a:stretch/>
        </p:blipFill>
        <p:spPr bwMode="auto">
          <a:xfrm>
            <a:off x="1957340" y="4531287"/>
            <a:ext cx="2165701" cy="1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s://cdn-images-1.medium.com/max/1000/1*pbeOXh7RxHxSuxsCJ7Scx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910" y="5083731"/>
            <a:ext cx="465772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540001" y="6169581"/>
            <a:ext cx="3757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預設值</a:t>
            </a:r>
            <a:r>
              <a:rPr lang="en-US" altLang="zh-TW" dirty="0" smtClean="0"/>
              <a:t>β1=0.9, β2=0.999, ε=10^(-8)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1923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8311" y="1149493"/>
            <a:ext cx="84607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ERROR(</a:t>
            </a:r>
            <a:r>
              <a:rPr lang="zh-TW" altLang="en-US" sz="4000" dirty="0" smtClean="0"/>
              <a:t>錯誤</a:t>
            </a:r>
            <a:r>
              <a:rPr lang="en-US" altLang="zh-TW" sz="4000" dirty="0" smtClean="0"/>
              <a:t>)</a:t>
            </a:r>
            <a:r>
              <a:rPr lang="zh-TW" altLang="en-US" sz="4000" dirty="0" smtClean="0"/>
              <a:t>＝真正的值</a:t>
            </a:r>
            <a:r>
              <a:rPr lang="en-US" altLang="zh-TW" sz="4000" dirty="0" smtClean="0"/>
              <a:t>(t)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-</a:t>
            </a:r>
            <a:r>
              <a:rPr lang="zh-TW" altLang="en-US" sz="4000" dirty="0"/>
              <a:t> </a:t>
            </a:r>
            <a:r>
              <a:rPr lang="zh-TW" altLang="en-US" sz="4000" dirty="0" smtClean="0"/>
              <a:t>預測值</a:t>
            </a:r>
            <a:r>
              <a:rPr lang="en-US" altLang="zh-TW" sz="4000" dirty="0" smtClean="0"/>
              <a:t>(y)</a:t>
            </a:r>
            <a:endParaRPr lang="en-US" altLang="zh-TW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112800" y="3879302"/>
                <a:ext cx="4138181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altLang="zh-TW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zh-TW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TW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zh-TW" sz="32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altLang="zh-TW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00" y="3879302"/>
                <a:ext cx="4138181" cy="13443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向下箭號 3"/>
          <p:cNvSpPr/>
          <p:nvPr/>
        </p:nvSpPr>
        <p:spPr>
          <a:xfrm>
            <a:off x="2181891" y="1965497"/>
            <a:ext cx="584887" cy="62607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907879" y="2697290"/>
            <a:ext cx="76748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ERROR function/Cost Function/Loss Function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745308" y="3955502"/>
                <a:ext cx="3798365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altLang="zh-TW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pt-BR" altLang="zh-TW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zh-TW" sz="32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308" y="3955502"/>
                <a:ext cx="3798365" cy="13443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0352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8" y="1098595"/>
            <a:ext cx="8558168" cy="52577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2888" y="348719"/>
            <a:ext cx="76930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https://arxiv.org/pdf/1412.6980.pdf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011220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22407" r="38750" b="10370"/>
          <a:stretch/>
        </p:blipFill>
        <p:spPr>
          <a:xfrm>
            <a:off x="304094" y="1604963"/>
            <a:ext cx="7992181" cy="49339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9315" y="264114"/>
            <a:ext cx="7130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推薦影片教學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史丹佛大學著名的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CS231n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課程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229315" y="881470"/>
            <a:ext cx="79170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i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Lecture 7 | Training Neural Networks II</a:t>
            </a:r>
          </a:p>
          <a:p>
            <a:r>
              <a:rPr lang="en-US" altLang="zh-TW" sz="1400" dirty="0" smtClean="0">
                <a:hlinkClick r:id="rId3"/>
              </a:rPr>
              <a:t>https://www.youtube.com/watch?v=_JB0AO7QxSA&amp;list=PL3FW7Lu3i5JvHM8ljYj-zLfQRF3EO8sYv&amp;index=7</a:t>
            </a:r>
            <a:endParaRPr lang="en-US" altLang="zh-TW" sz="14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779650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73" y="1388572"/>
            <a:ext cx="7948277" cy="515034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9315" y="264114"/>
            <a:ext cx="7130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推薦影片教學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史丹佛大學著名的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CS231n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課程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229315" y="881470"/>
            <a:ext cx="79170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i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Lecture 7 | Training Neural Networks II</a:t>
            </a:r>
          </a:p>
          <a:p>
            <a:r>
              <a:rPr lang="en-US" altLang="zh-TW" sz="1400" dirty="0" smtClean="0">
                <a:hlinkClick r:id="rId3"/>
              </a:rPr>
              <a:t>https://www.youtube.com/watch?v=_JB0AO7QxSA&amp;list=PL3FW7Lu3i5JvHM8ljYj-zLfQRF3EO8sYv&amp;index=7</a:t>
            </a:r>
            <a:endParaRPr lang="en-US" altLang="zh-TW" sz="14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377941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599400" y="367784"/>
            <a:ext cx="5587299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/>
              <a:t>推薦影片</a:t>
            </a:r>
            <a:endParaRPr lang="en-US" altLang="zh-TW" sz="2800" dirty="0" smtClean="0"/>
          </a:p>
          <a:p>
            <a:r>
              <a:rPr lang="en-US" altLang="zh-TW" sz="2800" dirty="0" smtClean="0"/>
              <a:t>https://imgur.com/a/Hqolp#NKsFHJb</a:t>
            </a:r>
            <a:endParaRPr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1875" t="9445" r="38646" b="37222"/>
          <a:stretch/>
        </p:blipFill>
        <p:spPr>
          <a:xfrm>
            <a:off x="1095375" y="1515743"/>
            <a:ext cx="6610350" cy="502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994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74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8749" t="23518" r="29897" b="15555"/>
          <a:stretch/>
        </p:blipFill>
        <p:spPr>
          <a:xfrm>
            <a:off x="1476375" y="1728788"/>
            <a:ext cx="5804313" cy="48101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7925" y="253484"/>
            <a:ext cx="876496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/>
              <a:t>推薦影片</a:t>
            </a:r>
            <a:endParaRPr lang="en-US" altLang="zh-TW" sz="1600" dirty="0" smtClean="0"/>
          </a:p>
          <a:p>
            <a:r>
              <a:rPr lang="en-US" altLang="zh-TW" sz="1600" dirty="0" smtClean="0"/>
              <a:t>https://towardsdatascience.com/understanding-rmsprop-faster-neural-network-learning-62e116fcf29a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86049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1" y="-46167"/>
            <a:ext cx="903690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384622" y="1451997"/>
            <a:ext cx="5734262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手把手動</a:t>
            </a:r>
            <a:r>
              <a:rPr lang="zh-TW" altLang="en-US" sz="7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手寫</a:t>
            </a:r>
            <a:endParaRPr lang="en-US" altLang="zh-TW" sz="72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Optimizer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4980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5855" y="1496016"/>
            <a:ext cx="3218246" cy="43513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33223" y="2100312"/>
            <a:ext cx="458212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第一章 </a:t>
            </a:r>
            <a:r>
              <a:rPr lang="en-US" altLang="zh-TW" dirty="0"/>
              <a:t>Python</a:t>
            </a:r>
            <a:r>
              <a:rPr lang="zh-TW" altLang="en-US" dirty="0"/>
              <a:t>入門 </a:t>
            </a:r>
          </a:p>
          <a:p>
            <a:r>
              <a:rPr lang="zh-TW" altLang="en-US" dirty="0"/>
              <a:t>第二章 感知器 </a:t>
            </a:r>
          </a:p>
          <a:p>
            <a:r>
              <a:rPr lang="zh-TW" altLang="en-US" dirty="0"/>
              <a:t>第三章 神經網路 </a:t>
            </a:r>
          </a:p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第四章 神經網路的學習 </a:t>
            </a:r>
          </a:p>
          <a:p>
            <a:r>
              <a:rPr lang="zh-TW" altLang="en-US" dirty="0"/>
              <a:t>第五章 誤差反向傳播法 </a:t>
            </a:r>
            <a:endParaRPr lang="zh-TW" altLang="en-US" sz="4000" dirty="0"/>
          </a:p>
          <a:p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第六章 與學習有關的技巧 </a:t>
            </a:r>
            <a:endParaRPr lang="en-US" altLang="zh-TW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dirty="0"/>
          </a:p>
          <a:p>
            <a:r>
              <a:rPr lang="zh-TW" altLang="en-US" dirty="0"/>
              <a:t>第七章 卷積神經網路 </a:t>
            </a:r>
          </a:p>
          <a:p>
            <a:r>
              <a:rPr lang="zh-TW" altLang="en-US" dirty="0"/>
              <a:t>第八章 深度學習 </a:t>
            </a:r>
          </a:p>
          <a:p>
            <a:r>
              <a:rPr lang="zh-TW" altLang="en-US" dirty="0"/>
              <a:t>附錄</a:t>
            </a:r>
            <a:r>
              <a:rPr lang="en-US" altLang="zh-TW" dirty="0"/>
              <a:t>A </a:t>
            </a:r>
            <a:r>
              <a:rPr lang="en-US" altLang="zh-TW" dirty="0" err="1"/>
              <a:t>Softmax</a:t>
            </a:r>
            <a:r>
              <a:rPr lang="en-US" altLang="zh-TW" dirty="0"/>
              <a:t>-with-Loss</a:t>
            </a:r>
            <a:r>
              <a:rPr lang="zh-TW" altLang="en-US" dirty="0"/>
              <a:t>層的計算圖 </a:t>
            </a:r>
          </a:p>
          <a:p>
            <a:r>
              <a:rPr lang="zh-TW" altLang="en-US" dirty="0"/>
              <a:t>參考文獻</a:t>
            </a:r>
          </a:p>
        </p:txBody>
      </p:sp>
      <p:sp>
        <p:nvSpPr>
          <p:cNvPr id="6" name="矩形 5"/>
          <p:cNvSpPr/>
          <p:nvPr/>
        </p:nvSpPr>
        <p:spPr>
          <a:xfrm>
            <a:off x="262839" y="44615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Deep Learning</a:t>
            </a:r>
            <a:r>
              <a:rPr lang="zh-TW" altLang="en-US" dirty="0"/>
              <a:t>：用</a:t>
            </a:r>
            <a:r>
              <a:rPr lang="en-US" altLang="zh-TW" dirty="0"/>
              <a:t>Python</a:t>
            </a:r>
            <a:r>
              <a:rPr lang="zh-TW" altLang="en-US" dirty="0"/>
              <a:t>進行深度學習的基礎理論實作</a:t>
            </a:r>
          </a:p>
          <a:p>
            <a:r>
              <a:rPr lang="zh-TW" altLang="en-US" dirty="0" smtClean="0"/>
              <a:t>作者</a:t>
            </a:r>
            <a:r>
              <a:rPr lang="zh-TW" altLang="en-US" dirty="0"/>
              <a:t>： 斎藤康毅  譯者： 吳嘉芳</a:t>
            </a:r>
          </a:p>
          <a:p>
            <a:r>
              <a:rPr lang="zh-TW" altLang="en-US" dirty="0"/>
              <a:t>出版社：歐萊禮  出版日期：</a:t>
            </a:r>
            <a:r>
              <a:rPr lang="en-US" altLang="zh-TW" dirty="0"/>
              <a:t>2017/08/17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5855" y="5992297"/>
            <a:ext cx="7608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https://github.com/oreilly-japan/deep-learning-from-scratch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077855" y="446150"/>
            <a:ext cx="3766664" cy="11079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FF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好書推薦</a:t>
            </a:r>
            <a:endParaRPr lang="zh-TW" altLang="en-US" sz="6600" dirty="0">
              <a:solidFill>
                <a:srgbClr val="FFFF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08598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77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15" y="467353"/>
            <a:ext cx="7108110" cy="5474434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504825" y="3724275"/>
            <a:ext cx="2133600" cy="5429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 rot="10800000" flipV="1">
            <a:off x="2638424" y="3531393"/>
            <a:ext cx="5617290" cy="9286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把常用的工具如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optimizer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寫成模組   再呼叫使用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704849" y="4267200"/>
            <a:ext cx="1381125" cy="385763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1994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78</a:t>
            </a:fld>
            <a:endParaRPr lang="zh-TW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428625" y="1397000"/>
          <a:ext cx="8286750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700"/>
                <a:gridCol w="5353050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functions.py</a:t>
                      </a:r>
                      <a:endParaRPr lang="en-US" altLang="zh-TW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Error function</a:t>
                      </a:r>
                    </a:p>
                    <a:p>
                      <a:r>
                        <a:rPr lang="en-US" altLang="zh-TW" dirty="0" err="1" smtClean="0"/>
                        <a:t>Activiation</a:t>
                      </a:r>
                      <a:r>
                        <a:rPr lang="en-US" altLang="zh-TW" dirty="0" smtClean="0"/>
                        <a:t> function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gradient.py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layers.py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zh-TW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Relu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class Sigmoid….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multi_layer_net.py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multi_layer_net_extend.py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強化版</a:t>
                      </a:r>
                      <a:endParaRPr lang="en-US" altLang="zh-TW" dirty="0" smtClean="0"/>
                    </a:p>
                    <a:p>
                      <a:r>
                        <a:rPr lang="en-US" altLang="zh-TW" dirty="0" err="1" smtClean="0"/>
                        <a:t>Weiht</a:t>
                      </a:r>
                      <a:r>
                        <a:rPr lang="en-US" altLang="zh-TW" dirty="0" smtClean="0"/>
                        <a:t> Decay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Dropout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Batch Normalization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optimizer.py</a:t>
                      </a:r>
                      <a:endParaRPr lang="zh-TW" altLang="en-US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class SGD</a:t>
                      </a:r>
                      <a:r>
                        <a:rPr lang="zh-TW" altLang="en-US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class Momentum</a:t>
                      </a:r>
                      <a:r>
                        <a:rPr lang="zh-TW" altLang="en-US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class </a:t>
                      </a:r>
                      <a:r>
                        <a:rPr lang="en-US" altLang="zh-TW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Nesterov</a:t>
                      </a:r>
                      <a:r>
                        <a:rPr lang="zh-TW" altLang="en-US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,…..</a:t>
                      </a:r>
                      <a:endParaRPr lang="zh-TW" altLang="en-US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trainer.py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util.py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def</a:t>
                      </a:r>
                      <a:r>
                        <a:rPr lang="en-US" altLang="zh-TW" dirty="0" smtClean="0"/>
                        <a:t> </a:t>
                      </a:r>
                      <a:r>
                        <a:rPr lang="en-US" altLang="zh-TW" dirty="0" err="1" smtClean="0"/>
                        <a:t>shuffle_dataset</a:t>
                      </a:r>
                      <a:r>
                        <a:rPr lang="en-US" altLang="zh-TW" dirty="0" smtClean="0"/>
                        <a:t>(x, t):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61950" y="539234"/>
            <a:ext cx="73174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deep-learning-from-scratch/common/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059465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1" y="-46167"/>
            <a:ext cx="903690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384622" y="1451997"/>
            <a:ext cx="5734262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Keras</a:t>
            </a:r>
            <a:endParaRPr lang="en-US" altLang="zh-TW" sz="72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Optimizer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408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2247" y="2232103"/>
            <a:ext cx="840671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mse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MSE = </a:t>
            </a:r>
            <a:r>
              <a:rPr lang="en-US" altLang="zh-TW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mean_squared_error</a:t>
            </a:r>
            <a:endParaRPr lang="en-US" altLang="zh-TW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mae</a:t>
            </a:r>
            <a:r>
              <a:rPr lang="en-US" altLang="zh-TW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MAE = </a:t>
            </a:r>
            <a:r>
              <a:rPr lang="en-US" altLang="zh-TW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mean_absolute_error</a:t>
            </a:r>
            <a:endParaRPr lang="en-US" altLang="zh-TW" sz="2800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sz="2800" dirty="0" smtClean="0"/>
          </a:p>
          <a:p>
            <a:r>
              <a:rPr lang="en-US" altLang="zh-TW" sz="2800" dirty="0" err="1" smtClean="0"/>
              <a:t>mape</a:t>
            </a:r>
            <a:r>
              <a:rPr lang="en-US" altLang="zh-TW" sz="2800" dirty="0" smtClean="0"/>
              <a:t> = MAPE = </a:t>
            </a:r>
            <a:r>
              <a:rPr lang="en-US" altLang="zh-TW" sz="2800" dirty="0" err="1" smtClean="0"/>
              <a:t>mean_absolute_percentage_error</a:t>
            </a:r>
            <a:endParaRPr lang="en-US" altLang="zh-TW" sz="2800" dirty="0" smtClean="0"/>
          </a:p>
          <a:p>
            <a:r>
              <a:rPr lang="en-US" altLang="zh-TW" sz="2800" dirty="0" err="1" smtClean="0"/>
              <a:t>msle</a:t>
            </a:r>
            <a:r>
              <a:rPr lang="en-US" altLang="zh-TW" sz="2800" dirty="0" smtClean="0"/>
              <a:t> = MSLE = </a:t>
            </a:r>
            <a:r>
              <a:rPr lang="en-US" altLang="zh-TW" sz="2800" dirty="0" err="1" smtClean="0"/>
              <a:t>mean_squared_logarithmic_error</a:t>
            </a:r>
            <a:endParaRPr lang="en-US" altLang="zh-TW" sz="2800" dirty="0" smtClean="0"/>
          </a:p>
          <a:p>
            <a:r>
              <a:rPr lang="en-US" altLang="zh-TW" sz="2800" dirty="0" err="1" smtClean="0"/>
              <a:t>kld</a:t>
            </a:r>
            <a:r>
              <a:rPr lang="en-US" altLang="zh-TW" sz="2800" dirty="0" smtClean="0"/>
              <a:t> = KLD = </a:t>
            </a:r>
            <a:r>
              <a:rPr lang="en-US" altLang="zh-TW" sz="2800" dirty="0" err="1" smtClean="0"/>
              <a:t>kullback_leibler_divergence</a:t>
            </a:r>
            <a:endParaRPr lang="en-US" altLang="zh-TW" sz="2800" dirty="0" smtClean="0"/>
          </a:p>
          <a:p>
            <a:r>
              <a:rPr lang="en-US" altLang="zh-TW" sz="2800" dirty="0" smtClean="0"/>
              <a:t>cosine = </a:t>
            </a:r>
            <a:r>
              <a:rPr lang="en-US" altLang="zh-TW" sz="2800" dirty="0" err="1" smtClean="0"/>
              <a:t>cosine_proximity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236297" y="715318"/>
            <a:ext cx="51326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 smtClean="0"/>
              <a:t>Keras</a:t>
            </a:r>
            <a:r>
              <a:rPr lang="en-US" altLang="zh-TW" sz="2400" dirty="0" smtClean="0"/>
              <a:t> </a:t>
            </a:r>
            <a:r>
              <a:rPr lang="zh-TW" altLang="en-US" sz="2400" dirty="0"/>
              <a:t>在</a:t>
            </a:r>
            <a:r>
              <a:rPr lang="en-US" altLang="zh-TW" sz="2400" dirty="0" smtClean="0"/>
              <a:t>losses.py</a:t>
            </a:r>
            <a:r>
              <a:rPr lang="zh-TW" altLang="en-US" sz="2400" dirty="0" smtClean="0"/>
              <a:t>定義常用的損失函數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236297" y="1302173"/>
            <a:ext cx="70557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https://github.com/keras-team/keras/blob/master/keras/losses.py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5619750" y="394987"/>
            <a:ext cx="2549610" cy="83468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觀摩學習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到底下網址看看別人怎麼寫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9234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80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403861" y="831586"/>
            <a:ext cx="802957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from </a:t>
            </a:r>
            <a:r>
              <a:rPr lang="en-US" altLang="zh-TW" dirty="0" err="1" smtClean="0"/>
              <a:t>keras</a:t>
            </a:r>
            <a:r>
              <a:rPr lang="en-US" altLang="zh-TW" dirty="0" smtClean="0"/>
              <a:t> import optimizers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model = Sequential()</a:t>
            </a:r>
          </a:p>
          <a:p>
            <a:r>
              <a:rPr lang="en-US" altLang="zh-TW" dirty="0" err="1" smtClean="0"/>
              <a:t>model.add</a:t>
            </a:r>
            <a:r>
              <a:rPr lang="en-US" altLang="zh-TW" dirty="0" smtClean="0"/>
              <a:t>(Dense(64, </a:t>
            </a:r>
            <a:r>
              <a:rPr lang="en-US" altLang="zh-TW" dirty="0" err="1" smtClean="0"/>
              <a:t>kernel_initializer</a:t>
            </a:r>
            <a:r>
              <a:rPr lang="en-US" altLang="zh-TW" dirty="0" smtClean="0"/>
              <a:t>='uniform', </a:t>
            </a:r>
            <a:r>
              <a:rPr lang="en-US" altLang="zh-TW" dirty="0" err="1" smtClean="0"/>
              <a:t>input_shape</a:t>
            </a:r>
            <a:r>
              <a:rPr lang="en-US" altLang="zh-TW" dirty="0" smtClean="0"/>
              <a:t>=(10,)))</a:t>
            </a:r>
          </a:p>
          <a:p>
            <a:r>
              <a:rPr lang="en-US" altLang="zh-TW" dirty="0" err="1" smtClean="0"/>
              <a:t>model.add</a:t>
            </a:r>
            <a:r>
              <a:rPr lang="en-US" altLang="zh-TW" dirty="0" smtClean="0"/>
              <a:t>(Activation('</a:t>
            </a:r>
            <a:r>
              <a:rPr lang="en-US" altLang="zh-TW" dirty="0" err="1" smtClean="0"/>
              <a:t>softmax</a:t>
            </a:r>
            <a:r>
              <a:rPr lang="en-US" altLang="zh-TW" dirty="0" smtClean="0"/>
              <a:t>'))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sgd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optimizers.SGD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lr</a:t>
            </a:r>
            <a:r>
              <a:rPr lang="en-US" altLang="zh-TW" dirty="0" smtClean="0"/>
              <a:t>=0.01, decay=1e-6, momentum=0.9, </a:t>
            </a:r>
            <a:r>
              <a:rPr lang="en-US" altLang="zh-TW" dirty="0" err="1" smtClean="0"/>
              <a:t>nesterov</a:t>
            </a:r>
            <a:r>
              <a:rPr lang="en-US" altLang="zh-TW" dirty="0" smtClean="0"/>
              <a:t>=True)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model.compile</a:t>
            </a:r>
            <a:r>
              <a:rPr lang="en-US" altLang="zh-TW" dirty="0" smtClean="0"/>
              <a:t>(loss='</a:t>
            </a:r>
            <a:r>
              <a:rPr lang="en-US" altLang="zh-TW" dirty="0" err="1" smtClean="0"/>
              <a:t>mean_squared_error</a:t>
            </a:r>
            <a:r>
              <a:rPr lang="en-US" altLang="zh-TW" dirty="0" smtClean="0"/>
              <a:t>', optimizer=</a:t>
            </a:r>
            <a:r>
              <a:rPr lang="en-US" altLang="zh-TW" dirty="0" err="1" smtClean="0"/>
              <a:t>sgd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99161" y="3601445"/>
            <a:ext cx="116570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SGD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48343" y="3663000"/>
            <a:ext cx="21677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RMSprop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9530" y="3706131"/>
            <a:ext cx="17903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Adagrad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9161" y="4705199"/>
            <a:ext cx="21112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Adadelta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58253" y="4797198"/>
            <a:ext cx="14414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Adam</a:t>
            </a:r>
            <a:endParaRPr lang="zh-TW" altLang="en-US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47481" y="4782436"/>
            <a:ext cx="22974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i="0" dirty="0" err="1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/>
              </a:rPr>
              <a:t>Adamax</a:t>
            </a:r>
            <a:endParaRPr lang="en-US" altLang="zh-TW" sz="4400" b="1" i="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99161" y="5753192"/>
            <a:ext cx="17219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Nadam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22220" y="305024"/>
            <a:ext cx="2400978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2400" b="1" dirty="0" err="1" smtClean="0">
                <a:solidFill>
                  <a:srgbClr val="FFFF00"/>
                </a:solidFill>
              </a:rPr>
              <a:t>Keras</a:t>
            </a:r>
            <a:r>
              <a:rPr lang="zh-TW" altLang="en-US" sz="2400" b="1" dirty="0" smtClean="0">
                <a:solidFill>
                  <a:schemeClr val="bg1"/>
                </a:solidFill>
              </a:rPr>
              <a:t>原始碼分析</a:t>
            </a:r>
            <a:endParaRPr lang="en-US" altLang="zh-TW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8981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81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66750" y="1395115"/>
            <a:ext cx="5715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dirty="0" err="1" smtClean="0"/>
              <a:t>keras.optimizers.SGD</a:t>
            </a:r>
            <a:r>
              <a:rPr lang="en-US" altLang="zh-TW" sz="3600" dirty="0" smtClean="0"/>
              <a:t>(</a:t>
            </a:r>
          </a:p>
          <a:p>
            <a:r>
              <a:rPr lang="en-US" altLang="zh-TW" sz="3600" dirty="0" err="1" smtClean="0"/>
              <a:t>lr</a:t>
            </a:r>
            <a:r>
              <a:rPr lang="en-US" altLang="zh-TW" sz="3600" dirty="0" smtClean="0"/>
              <a:t>=0.01, </a:t>
            </a:r>
          </a:p>
          <a:p>
            <a:r>
              <a:rPr lang="en-US" altLang="zh-TW" sz="3600" dirty="0" smtClean="0"/>
              <a:t>momentum=0.0, </a:t>
            </a:r>
          </a:p>
          <a:p>
            <a:r>
              <a:rPr lang="en-US" altLang="zh-TW" sz="3600" dirty="0" smtClean="0"/>
              <a:t>decay=0.0, </a:t>
            </a:r>
          </a:p>
          <a:p>
            <a:r>
              <a:rPr lang="en-US" altLang="zh-TW" sz="3600" dirty="0" err="1" smtClean="0"/>
              <a:t>nesterov</a:t>
            </a:r>
            <a:r>
              <a:rPr lang="en-US" altLang="zh-TW" sz="3600" dirty="0" smtClean="0"/>
              <a:t>=False)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285750" y="272534"/>
            <a:ext cx="23612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err="1" smtClean="0"/>
              <a:t>SGD@keras</a:t>
            </a:r>
            <a:endParaRPr lang="zh-TW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2286000" y="4821377"/>
            <a:ext cx="55245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/>
              <a:t>lr</a:t>
            </a:r>
            <a:r>
              <a:rPr lang="en-US" altLang="zh-TW" dirty="0" smtClean="0"/>
              <a:t>: float &gt;= 0. </a:t>
            </a:r>
            <a:r>
              <a:rPr lang="zh-TW" altLang="en-US" dirty="0" smtClean="0"/>
              <a:t>學習率。</a:t>
            </a:r>
          </a:p>
          <a:p>
            <a:r>
              <a:rPr lang="en-US" altLang="zh-TW" dirty="0" smtClean="0"/>
              <a:t>momentum: float &gt;= 0. </a:t>
            </a:r>
            <a:r>
              <a:rPr lang="zh-TW" altLang="en-US" dirty="0" smtClean="0"/>
              <a:t>參數，用於加速 </a:t>
            </a:r>
            <a:r>
              <a:rPr lang="en-US" altLang="zh-TW" dirty="0" smtClean="0"/>
              <a:t>SGD </a:t>
            </a:r>
            <a:r>
              <a:rPr lang="zh-TW" altLang="en-US" dirty="0" smtClean="0"/>
              <a:t>在相關方向上前進，並抑制震盪。</a:t>
            </a:r>
          </a:p>
          <a:p>
            <a:r>
              <a:rPr lang="en-US" altLang="zh-TW" dirty="0" smtClean="0"/>
              <a:t>decay: float &gt;= 0. </a:t>
            </a:r>
            <a:r>
              <a:rPr lang="zh-TW" altLang="en-US" dirty="0" smtClean="0"/>
              <a:t>每次參數更新後學習率衰減值。</a:t>
            </a:r>
          </a:p>
          <a:p>
            <a:r>
              <a:rPr lang="en-US" altLang="zh-TW" dirty="0" err="1" smtClean="0"/>
              <a:t>nesterov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. </a:t>
            </a:r>
            <a:r>
              <a:rPr lang="zh-TW" altLang="en-US" dirty="0" smtClean="0"/>
              <a:t>是否使用 </a:t>
            </a:r>
            <a:r>
              <a:rPr lang="en-US" altLang="zh-TW" dirty="0" err="1" smtClean="0"/>
              <a:t>Nesterov</a:t>
            </a:r>
            <a:r>
              <a:rPr lang="en-US" altLang="zh-TW" dirty="0" smtClean="0"/>
              <a:t> </a:t>
            </a:r>
            <a:r>
              <a:rPr lang="zh-TW" altLang="en-US" dirty="0" smtClean="0"/>
              <a:t>動量。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39496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2" y="266253"/>
            <a:ext cx="903690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52388" y="1646237"/>
            <a:ext cx="5734262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Optimizer</a:t>
            </a:r>
          </a:p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之</a:t>
            </a:r>
            <a:r>
              <a:rPr lang="zh-TW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比較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6673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5855" y="1496016"/>
            <a:ext cx="3218246" cy="43513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80873" y="2319115"/>
            <a:ext cx="414758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第一章 </a:t>
            </a:r>
            <a:r>
              <a:rPr lang="en-US" altLang="zh-TW" dirty="0"/>
              <a:t>Python</a:t>
            </a:r>
            <a:r>
              <a:rPr lang="zh-TW" altLang="en-US" dirty="0"/>
              <a:t>入門 </a:t>
            </a:r>
          </a:p>
          <a:p>
            <a:r>
              <a:rPr lang="zh-TW" altLang="en-US" dirty="0"/>
              <a:t>第二章 感知器 </a:t>
            </a:r>
          </a:p>
          <a:p>
            <a:r>
              <a:rPr lang="zh-TW" altLang="en-US" dirty="0"/>
              <a:t>第三章 神經網路 </a:t>
            </a:r>
          </a:p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第四章 神經網路的學習 </a:t>
            </a:r>
          </a:p>
          <a:p>
            <a:r>
              <a:rPr lang="zh-TW" altLang="en-US" dirty="0"/>
              <a:t>第五章 誤差反向傳播法 </a:t>
            </a:r>
          </a:p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第六章 與學習有關的技巧 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dirty="0"/>
          </a:p>
          <a:p>
            <a:r>
              <a:rPr lang="zh-TW" altLang="en-US" dirty="0"/>
              <a:t>第七章 卷積神經網路 </a:t>
            </a:r>
          </a:p>
          <a:p>
            <a:r>
              <a:rPr lang="zh-TW" altLang="en-US" dirty="0"/>
              <a:t>第八章 深度學習 </a:t>
            </a:r>
          </a:p>
          <a:p>
            <a:r>
              <a:rPr lang="zh-TW" altLang="en-US" dirty="0"/>
              <a:t>附錄</a:t>
            </a:r>
            <a:r>
              <a:rPr lang="en-US" altLang="zh-TW" dirty="0"/>
              <a:t>A </a:t>
            </a:r>
            <a:r>
              <a:rPr lang="en-US" altLang="zh-TW" dirty="0" err="1"/>
              <a:t>Softmax</a:t>
            </a:r>
            <a:r>
              <a:rPr lang="en-US" altLang="zh-TW" dirty="0"/>
              <a:t>-with-Loss</a:t>
            </a:r>
            <a:r>
              <a:rPr lang="zh-TW" altLang="en-US" dirty="0"/>
              <a:t>層的計算圖 </a:t>
            </a:r>
          </a:p>
          <a:p>
            <a:r>
              <a:rPr lang="zh-TW" altLang="en-US" dirty="0"/>
              <a:t>參考文獻</a:t>
            </a:r>
          </a:p>
        </p:txBody>
      </p:sp>
      <p:sp>
        <p:nvSpPr>
          <p:cNvPr id="6" name="矩形 5"/>
          <p:cNvSpPr/>
          <p:nvPr/>
        </p:nvSpPr>
        <p:spPr>
          <a:xfrm>
            <a:off x="262839" y="44615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Deep Learning</a:t>
            </a:r>
            <a:r>
              <a:rPr lang="zh-TW" altLang="en-US" dirty="0"/>
              <a:t>：用</a:t>
            </a:r>
            <a:r>
              <a:rPr lang="en-US" altLang="zh-TW" dirty="0"/>
              <a:t>Python</a:t>
            </a:r>
            <a:r>
              <a:rPr lang="zh-TW" altLang="en-US" dirty="0"/>
              <a:t>進行深度學習的基礎理論實作</a:t>
            </a:r>
          </a:p>
          <a:p>
            <a:r>
              <a:rPr lang="zh-TW" altLang="en-US" dirty="0" smtClean="0"/>
              <a:t>作者</a:t>
            </a:r>
            <a:r>
              <a:rPr lang="zh-TW" altLang="en-US" dirty="0"/>
              <a:t>： 斎藤康毅  譯者： 吳嘉芳</a:t>
            </a:r>
          </a:p>
          <a:p>
            <a:r>
              <a:rPr lang="zh-TW" altLang="en-US" dirty="0"/>
              <a:t>出版社：歐萊禮  出版日期：</a:t>
            </a:r>
            <a:r>
              <a:rPr lang="en-US" altLang="zh-TW" dirty="0"/>
              <a:t>2017/08/17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5855" y="5992297"/>
            <a:ext cx="7608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https://github.com/oreilly-japan/deep-learning-from-scratch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83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077855" y="446150"/>
            <a:ext cx="3766664" cy="11079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FF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好書推薦</a:t>
            </a:r>
            <a:endParaRPr lang="zh-TW" altLang="en-US" sz="6600" dirty="0">
              <a:solidFill>
                <a:srgbClr val="FFFF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15638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005913" y="832021"/>
                <a:ext cx="4169218" cy="1040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sSup>
                        <m:s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913" y="832021"/>
                <a:ext cx="4169218" cy="10407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1877416" y="2289201"/>
            <a:ext cx="44262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init_pos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(-7.0, 2.0)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210962" y="3413534"/>
                <a:ext cx="6432338" cy="12328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𝑑𝑓</m:t>
                      </m:r>
                      <m:d>
                        <m:d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zh-TW" altLang="en-US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TW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TW" sz="3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3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3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zh-TW" altLang="en-US" sz="3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altLang="zh-TW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f>
                        <m:f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962" y="3413534"/>
                <a:ext cx="6432338" cy="12328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999438" y="5185929"/>
            <a:ext cx="71300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AI4high/</a:t>
            </a:r>
            <a:r>
              <a:rPr lang="en-US" altLang="zh-TW" sz="3200" dirty="0" err="1"/>
              <a:t>NN_optimizer_comparison.ipynb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413050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85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00" y="309525"/>
            <a:ext cx="7524000" cy="58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069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1" y="-46167"/>
            <a:ext cx="9144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2921422"/>
            <a:ext cx="798064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Batch Normalization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2681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5090" y="1437978"/>
            <a:ext cx="79019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Batch normalization (</a:t>
            </a:r>
            <a:r>
              <a:rPr lang="en-US" altLang="zh-TW" dirty="0" err="1"/>
              <a:t>Ioffe</a:t>
            </a:r>
            <a:r>
              <a:rPr lang="en-US" altLang="zh-TW" dirty="0"/>
              <a:t> and </a:t>
            </a:r>
            <a:r>
              <a:rPr lang="en-US" altLang="zh-TW" dirty="0" err="1"/>
              <a:t>Szegedy</a:t>
            </a:r>
            <a:r>
              <a:rPr lang="en-US" altLang="zh-TW" dirty="0"/>
              <a:t>, 2015) is one of the most exciting recent innovations in optimizing deep neural networks, and it is actually not an </a:t>
            </a:r>
            <a:r>
              <a:rPr lang="en-US" altLang="zh-TW" dirty="0" smtClean="0"/>
              <a:t>optimization </a:t>
            </a:r>
            <a:r>
              <a:rPr lang="en-US" altLang="zh-TW" dirty="0"/>
              <a:t>algorithm at all. </a:t>
            </a:r>
            <a:endParaRPr lang="en-US" altLang="zh-TW" dirty="0" smtClean="0"/>
          </a:p>
          <a:p>
            <a:r>
              <a:rPr lang="en-US" altLang="zh-TW" dirty="0" smtClean="0"/>
              <a:t>Instead</a:t>
            </a:r>
            <a:r>
              <a:rPr lang="en-US" altLang="zh-TW" dirty="0"/>
              <a:t>, it is a method of </a:t>
            </a:r>
            <a:r>
              <a:rPr lang="en-US" altLang="zh-TW" dirty="0" smtClean="0"/>
              <a:t>adaptive </a:t>
            </a:r>
            <a:r>
              <a:rPr lang="en-US" altLang="zh-TW" dirty="0" err="1" smtClean="0"/>
              <a:t>reparametrization</a:t>
            </a:r>
            <a:r>
              <a:rPr lang="en-US" altLang="zh-TW" dirty="0" smtClean="0"/>
              <a:t>, motivated </a:t>
            </a:r>
            <a:r>
              <a:rPr lang="en-US" altLang="zh-TW" dirty="0"/>
              <a:t>by the diﬃculty of training very deep models.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190049" y="239585"/>
            <a:ext cx="80331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Batch normalization (</a:t>
            </a:r>
            <a:r>
              <a:rPr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Ioffe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Szegedy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2015) 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75796" y="2665214"/>
            <a:ext cx="3533660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Ian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Goodfellow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Learning》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3868" y="3329077"/>
            <a:ext cx="87558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使用 </a:t>
            </a:r>
            <a:r>
              <a:rPr lang="en-US" altLang="zh-TW" sz="2800" dirty="0"/>
              <a:t>Batch Normalization </a:t>
            </a:r>
            <a:r>
              <a:rPr lang="zh-TW" altLang="en-US" sz="2800" dirty="0" smtClean="0"/>
              <a:t>優點：</a:t>
            </a:r>
            <a:endParaRPr lang="zh-TW" altLang="en-US" sz="2800" dirty="0"/>
          </a:p>
          <a:p>
            <a:endParaRPr lang="zh-TW" altLang="en-US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/>
              <a:t>快速學習（能增加學習率）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/>
              <a:t>不會過度依賴預設值（不會對預設值產生過度反應）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/>
              <a:t>控制過度學習（減少 </a:t>
            </a:r>
            <a:r>
              <a:rPr lang="en-US" altLang="zh-TW" sz="2800" dirty="0"/>
              <a:t>Dropout </a:t>
            </a:r>
            <a:r>
              <a:rPr lang="zh-TW" altLang="en-US" sz="2800" dirty="0"/>
              <a:t>等必要性）</a:t>
            </a:r>
          </a:p>
        </p:txBody>
      </p:sp>
      <p:sp>
        <p:nvSpPr>
          <p:cNvPr id="6" name="矩形 5"/>
          <p:cNvSpPr/>
          <p:nvPr/>
        </p:nvSpPr>
        <p:spPr>
          <a:xfrm>
            <a:off x="350456" y="5685711"/>
            <a:ext cx="5288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https://ithelp.ithome.com.tw/articles/10204106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50456" y="6055043"/>
            <a:ext cx="4777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https://www.youtube.com/watch?v=-5hESl-Lj-4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35506" y="74955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https://arxiv.org/abs/1502.03167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64498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8228" y="66794"/>
            <a:ext cx="50118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Batch Normalization </a:t>
            </a:r>
            <a:r>
              <a:rPr lang="zh-TW" altLang="en-US" sz="3600" dirty="0" smtClean="0"/>
              <a:t>運作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304800" y="604807"/>
            <a:ext cx="75971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在進行學習時以 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mini-batch 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為單位，依照各個 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mini-batch 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來進行正規化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TW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為了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增加神經網絡的穩定性，它透過減去 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batch 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的均值並除以 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batch 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的標準差（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 deviation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）來正規化前面激活層（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）的輸出。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13704"/>
          <a:stretch/>
        </p:blipFill>
        <p:spPr>
          <a:xfrm>
            <a:off x="1518645" y="1635229"/>
            <a:ext cx="5492115" cy="396180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4800" y="6074120"/>
            <a:ext cx="81324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Batch Normalization </a:t>
            </a:r>
            <a:r>
              <a:rPr lang="zh-TW" altLang="en-US" sz="1200" dirty="0"/>
              <a:t>為每一層增加了兩個訓練參數，</a:t>
            </a:r>
            <a:r>
              <a:rPr lang="en-US" altLang="zh-TW" sz="1200" dirty="0"/>
              <a:t>standard deviation </a:t>
            </a:r>
            <a:r>
              <a:rPr lang="zh-TW" altLang="en-US" sz="1200" dirty="0"/>
              <a:t>參數（</a:t>
            </a:r>
            <a:r>
              <a:rPr lang="en-US" altLang="zh-TW" sz="1200" dirty="0"/>
              <a:t>γ</a:t>
            </a:r>
            <a:r>
              <a:rPr lang="zh-TW" altLang="en-US" sz="1200" dirty="0"/>
              <a:t>）、</a:t>
            </a:r>
            <a:r>
              <a:rPr lang="en-US" altLang="zh-TW" sz="1200" dirty="0"/>
              <a:t>mean </a:t>
            </a:r>
            <a:r>
              <a:rPr lang="zh-TW" altLang="en-US" sz="1200" dirty="0"/>
              <a:t>參數（</a:t>
            </a:r>
            <a:r>
              <a:rPr lang="en-US" altLang="zh-TW" sz="1200" dirty="0"/>
              <a:t>β)</a:t>
            </a:r>
          </a:p>
          <a:p>
            <a:r>
              <a:rPr lang="zh-TW" altLang="en-US" sz="1200" dirty="0"/>
              <a:t>它讓 </a:t>
            </a:r>
            <a:r>
              <a:rPr lang="en-US" altLang="zh-TW" sz="1200" dirty="0"/>
              <a:t>SGD </a:t>
            </a:r>
            <a:r>
              <a:rPr lang="zh-TW" altLang="en-US" sz="1200" dirty="0"/>
              <a:t>對每次激活僅更改這兩個權重來執行 </a:t>
            </a:r>
            <a:r>
              <a:rPr lang="en-US" altLang="zh-TW" sz="1200" dirty="0" err="1"/>
              <a:t>denormalization</a:t>
            </a:r>
            <a:r>
              <a:rPr lang="zh-TW" altLang="en-US" sz="1200" dirty="0"/>
              <a:t>，而不是透過更改所有權重卻失去網絡的穩定性。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973128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62000" y="709136"/>
            <a:ext cx="61493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/>
              <a:t>使用</a:t>
            </a:r>
            <a:r>
              <a:rPr lang="zh-TW" altLang="en-US" sz="4000" dirty="0" smtClean="0"/>
              <a:t>時機</a:t>
            </a:r>
            <a:endParaRPr lang="en-US" altLang="zh-TW" sz="4000" dirty="0" smtClean="0"/>
          </a:p>
          <a:p>
            <a:endParaRPr lang="zh-TW" altLang="en-US" sz="4000" dirty="0"/>
          </a:p>
          <a:p>
            <a:r>
              <a:rPr lang="zh-TW" altLang="en-US" sz="2800" dirty="0"/>
              <a:t>遇到收歛速度很慢，或梯度爆炸等無法訓練的狀況時可以嘗試</a:t>
            </a:r>
          </a:p>
          <a:p>
            <a:r>
              <a:rPr lang="zh-TW" altLang="en-US" sz="2800" dirty="0"/>
              <a:t>在一般使用情况下也可以加入，用來加快訓練速度，提高模型效能。</a:t>
            </a:r>
          </a:p>
        </p:txBody>
      </p:sp>
    </p:spTree>
    <p:extLst>
      <p:ext uri="{BB962C8B-B14F-4D97-AF65-F5344CB8AC3E}">
        <p14:creationId xmlns:p14="http://schemas.microsoft.com/office/powerpoint/2010/main" val="2981173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30443" y="501134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計算看看誤差有多大？？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16707" y="655022"/>
            <a:ext cx="3467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mse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MSE = 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mean_squared_error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96220" y="1097803"/>
            <a:ext cx="1754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均方誤差：</a:t>
            </a:r>
            <a:r>
              <a:rPr lang="en-US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MSE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5946" t="29153" r="52523" b="15903"/>
          <a:stretch/>
        </p:blipFill>
        <p:spPr>
          <a:xfrm>
            <a:off x="1861751" y="1666518"/>
            <a:ext cx="5947719" cy="5109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72151" y="1089018"/>
                <a:ext cx="2669221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zh-TW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51" y="1089018"/>
                <a:ext cx="2669221" cy="75623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/>
          <p:nvPr/>
        </p:nvCxnSpPr>
        <p:spPr>
          <a:xfrm flipH="1">
            <a:off x="5573223" y="2191677"/>
            <a:ext cx="1167471" cy="3126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740694" y="191639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endParaRPr lang="zh-TW" altLang="en-US" dirty="0">
              <a:solidFill>
                <a:srgbClr val="FFFF00"/>
              </a:solidFill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2240787" y="2773209"/>
            <a:ext cx="906162" cy="82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2240787" y="3009305"/>
            <a:ext cx="848402" cy="2173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81221" y="2646290"/>
            <a:ext cx="2159566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比較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接近</a:t>
            </a:r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實際值的預測值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1221" y="3072783"/>
            <a:ext cx="2159566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比較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遠離</a:t>
            </a:r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實際值的預測值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1302044" y="6561437"/>
            <a:ext cx="757881" cy="82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1285567" y="5243384"/>
            <a:ext cx="757881" cy="82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302044" y="5217190"/>
            <a:ext cx="0" cy="13795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11324" y="474676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誤差非常不同</a:t>
            </a:r>
            <a:endParaRPr lang="zh-TW" altLang="en-US" dirty="0"/>
          </a:p>
        </p:txBody>
      </p:sp>
      <p:sp>
        <p:nvSpPr>
          <p:cNvPr id="26" name="投影片編號版面配置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462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3380" y="953899"/>
            <a:ext cx="794004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/>
              <a:t>keras.layers.BatchNormalization</a:t>
            </a:r>
            <a:r>
              <a:rPr lang="en-US" altLang="zh-TW" sz="2800" dirty="0" smtClean="0"/>
              <a:t>(</a:t>
            </a:r>
          </a:p>
          <a:p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axis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=-1, </a:t>
            </a:r>
            <a:endParaRPr lang="en-US" altLang="zh-TW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momentum=0.99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endParaRPr lang="en-US" altLang="zh-TW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epsilon=0.001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endParaRPr lang="en-US" altLang="zh-TW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800" dirty="0" smtClean="0"/>
              <a:t>center=True</a:t>
            </a:r>
            <a:r>
              <a:rPr lang="en-US" altLang="zh-TW" sz="2800" dirty="0"/>
              <a:t>, </a:t>
            </a:r>
            <a:endParaRPr lang="en-US" altLang="zh-TW" sz="2800" dirty="0" smtClean="0"/>
          </a:p>
          <a:p>
            <a:r>
              <a:rPr lang="en-US" altLang="zh-TW" sz="2800" dirty="0" smtClean="0"/>
              <a:t>scale=True</a:t>
            </a:r>
            <a:r>
              <a:rPr lang="en-US" altLang="zh-TW" sz="2800" dirty="0"/>
              <a:t>, </a:t>
            </a:r>
            <a:endParaRPr lang="en-US" altLang="zh-TW" sz="2800" dirty="0" smtClean="0"/>
          </a:p>
          <a:p>
            <a:r>
              <a:rPr lang="en-US" altLang="zh-TW" sz="2800" dirty="0" err="1" smtClean="0"/>
              <a:t>beta_initializer</a:t>
            </a:r>
            <a:r>
              <a:rPr lang="en-US" altLang="zh-TW" sz="2800" dirty="0"/>
              <a:t>='zeros', </a:t>
            </a:r>
            <a:r>
              <a:rPr lang="en-US" altLang="zh-TW" sz="2800" dirty="0" err="1"/>
              <a:t>gamma_initializer</a:t>
            </a:r>
            <a:r>
              <a:rPr lang="en-US" altLang="zh-TW" sz="2800" dirty="0"/>
              <a:t>='ones', </a:t>
            </a:r>
            <a:r>
              <a:rPr lang="en-US" altLang="zh-TW" sz="2800" dirty="0" err="1"/>
              <a:t>moving_mean_initializer</a:t>
            </a:r>
            <a:r>
              <a:rPr lang="en-US" altLang="zh-TW" sz="2800" dirty="0"/>
              <a:t>='zeros', </a:t>
            </a:r>
            <a:r>
              <a:rPr lang="en-US" altLang="zh-TW" sz="2800" dirty="0" err="1"/>
              <a:t>moving_variance_initializer</a:t>
            </a:r>
            <a:r>
              <a:rPr lang="en-US" altLang="zh-TW" sz="2800" dirty="0"/>
              <a:t>='ones', </a:t>
            </a:r>
            <a:r>
              <a:rPr lang="en-US" altLang="zh-TW" sz="2800" dirty="0" err="1" smtClean="0"/>
              <a:t>beta_regularizer</a:t>
            </a:r>
            <a:r>
              <a:rPr lang="en-US" altLang="zh-TW" sz="2800" dirty="0" smtClean="0"/>
              <a:t>=</a:t>
            </a:r>
            <a:r>
              <a:rPr lang="en-US" altLang="zh-TW" sz="2800" dirty="0" err="1" smtClean="0"/>
              <a:t>None,gamma_regularizer</a:t>
            </a:r>
            <a:r>
              <a:rPr lang="en-US" altLang="zh-TW" sz="2800" dirty="0" smtClean="0"/>
              <a:t>=None</a:t>
            </a:r>
            <a:r>
              <a:rPr lang="en-US" altLang="zh-TW" sz="2800" dirty="0"/>
              <a:t>, </a:t>
            </a:r>
            <a:r>
              <a:rPr lang="en-US" altLang="zh-TW" sz="2800" dirty="0" err="1" smtClean="0"/>
              <a:t>beta_constraint</a:t>
            </a:r>
            <a:r>
              <a:rPr lang="en-US" altLang="zh-TW" sz="2800" dirty="0" smtClean="0"/>
              <a:t>=</a:t>
            </a:r>
            <a:r>
              <a:rPr lang="en-US" altLang="zh-TW" sz="2800" dirty="0" err="1" smtClean="0"/>
              <a:t>None,gamma_constraint</a:t>
            </a:r>
            <a:r>
              <a:rPr lang="en-US" altLang="zh-TW" sz="2800" dirty="0" smtClean="0"/>
              <a:t>=None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4343400" y="317867"/>
            <a:ext cx="4036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https://keras.io/zh/layers/normalization/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43400" y="635883"/>
            <a:ext cx="3733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https://keras.io/layers/normalization/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23695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 smtClean="0"/>
              <a:t>Neural Network</a:t>
            </a:r>
            <a:endParaRPr lang="en-US" altLang="zh-TW" sz="7200" dirty="0"/>
          </a:p>
          <a:p>
            <a:pPr algn="ctr"/>
            <a:r>
              <a:rPr lang="en-US" altLang="zh-TW" sz="2800" dirty="0" smtClean="0"/>
              <a:t>Learning</a:t>
            </a:r>
          </a:p>
          <a:p>
            <a:pPr algn="ctr"/>
            <a:r>
              <a:rPr lang="en-US" altLang="zh-TW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BP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5726664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0959" y="116954"/>
            <a:ext cx="78772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多層感知機 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Multilayer perceptron, MLP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7" name="群組 66"/>
          <p:cNvGrpSpPr/>
          <p:nvPr/>
        </p:nvGrpSpPr>
        <p:grpSpPr>
          <a:xfrm>
            <a:off x="531125" y="1042550"/>
            <a:ext cx="6912606" cy="4026070"/>
            <a:chOff x="745135" y="1844824"/>
            <a:chExt cx="7629481" cy="4357116"/>
          </a:xfrm>
        </p:grpSpPr>
        <p:sp>
          <p:nvSpPr>
            <p:cNvPr id="68" name="文字方塊 67"/>
            <p:cNvSpPr txBox="1"/>
            <p:nvPr/>
          </p:nvSpPr>
          <p:spPr>
            <a:xfrm>
              <a:off x="745135" y="5156529"/>
              <a:ext cx="1193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2"/>
                  </a:solidFill>
                </a:rPr>
                <a:t>Input layer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  <p:grpSp>
          <p:nvGrpSpPr>
            <p:cNvPr id="69" name="群組 68"/>
            <p:cNvGrpSpPr/>
            <p:nvPr/>
          </p:nvGrpSpPr>
          <p:grpSpPr>
            <a:xfrm>
              <a:off x="954895" y="1844824"/>
              <a:ext cx="7419721" cy="4357116"/>
              <a:chOff x="954895" y="1844824"/>
              <a:chExt cx="7419721" cy="4357116"/>
            </a:xfrm>
          </p:grpSpPr>
          <p:grpSp>
            <p:nvGrpSpPr>
              <p:cNvPr id="70" name="群組 69"/>
              <p:cNvGrpSpPr/>
              <p:nvPr/>
            </p:nvGrpSpPr>
            <p:grpSpPr>
              <a:xfrm>
                <a:off x="954895" y="1844824"/>
                <a:ext cx="7204475" cy="3718992"/>
                <a:chOff x="954895" y="1844824"/>
                <a:chExt cx="7204475" cy="3718992"/>
              </a:xfrm>
            </p:grpSpPr>
            <p:grpSp>
              <p:nvGrpSpPr>
                <p:cNvPr id="77" name="群組 76"/>
                <p:cNvGrpSpPr/>
                <p:nvPr/>
              </p:nvGrpSpPr>
              <p:grpSpPr>
                <a:xfrm>
                  <a:off x="954895" y="2153034"/>
                  <a:ext cx="864096" cy="2791902"/>
                  <a:chOff x="1152307" y="2509306"/>
                  <a:chExt cx="864096" cy="2791902"/>
                </a:xfrm>
              </p:grpSpPr>
              <p:sp>
                <p:nvSpPr>
                  <p:cNvPr id="125" name="矩形 124"/>
                  <p:cNvSpPr/>
                  <p:nvPr/>
                </p:nvSpPr>
                <p:spPr>
                  <a:xfrm>
                    <a:off x="1152307" y="2509306"/>
                    <a:ext cx="864096" cy="279190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pSp>
                <p:nvGrpSpPr>
                  <p:cNvPr id="126" name="群組 125"/>
                  <p:cNvGrpSpPr/>
                  <p:nvPr/>
                </p:nvGrpSpPr>
                <p:grpSpPr>
                  <a:xfrm>
                    <a:off x="1290519" y="2736741"/>
                    <a:ext cx="581868" cy="2314254"/>
                    <a:chOff x="1290519" y="2736741"/>
                    <a:chExt cx="581868" cy="2314254"/>
                  </a:xfrm>
                </p:grpSpPr>
                <p:sp>
                  <p:nvSpPr>
                    <p:cNvPr id="127" name="橢圓 126"/>
                    <p:cNvSpPr/>
                    <p:nvPr/>
                  </p:nvSpPr>
                  <p:spPr>
                    <a:xfrm>
                      <a:off x="1296323" y="2736741"/>
                      <a:ext cx="576064" cy="576064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28" name="橢圓 127"/>
                    <p:cNvSpPr/>
                    <p:nvPr/>
                  </p:nvSpPr>
                  <p:spPr>
                    <a:xfrm>
                      <a:off x="1296323" y="3605836"/>
                      <a:ext cx="576064" cy="576064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29" name="橢圓 128"/>
                    <p:cNvSpPr/>
                    <p:nvPr/>
                  </p:nvSpPr>
                  <p:spPr>
                    <a:xfrm>
                      <a:off x="1290519" y="4474931"/>
                      <a:ext cx="576064" cy="576064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</p:grpSp>
            <p:grpSp>
              <p:nvGrpSpPr>
                <p:cNvPr id="78" name="群組 77"/>
                <p:cNvGrpSpPr/>
                <p:nvPr/>
              </p:nvGrpSpPr>
              <p:grpSpPr>
                <a:xfrm>
                  <a:off x="5292291" y="1844824"/>
                  <a:ext cx="864096" cy="3718992"/>
                  <a:chOff x="2195736" y="1412776"/>
                  <a:chExt cx="864096" cy="3718992"/>
                </a:xfrm>
              </p:grpSpPr>
              <p:sp>
                <p:nvSpPr>
                  <p:cNvPr id="120" name="矩形 119"/>
                  <p:cNvSpPr/>
                  <p:nvPr/>
                </p:nvSpPr>
                <p:spPr>
                  <a:xfrm>
                    <a:off x="2195736" y="1412776"/>
                    <a:ext cx="864096" cy="371899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1" name="橢圓 120"/>
                  <p:cNvSpPr/>
                  <p:nvPr/>
                </p:nvSpPr>
                <p:spPr>
                  <a:xfrm>
                    <a:off x="2339752" y="1640211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2" name="橢圓 121"/>
                  <p:cNvSpPr/>
                  <p:nvPr/>
                </p:nvSpPr>
                <p:spPr>
                  <a:xfrm>
                    <a:off x="2339752" y="2509306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3" name="橢圓 122"/>
                  <p:cNvSpPr/>
                  <p:nvPr/>
                </p:nvSpPr>
                <p:spPr>
                  <a:xfrm>
                    <a:off x="2333948" y="3378401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4" name="橢圓 123"/>
                  <p:cNvSpPr/>
                  <p:nvPr/>
                </p:nvSpPr>
                <p:spPr>
                  <a:xfrm>
                    <a:off x="2322340" y="4247496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79" name="群組 78"/>
                <p:cNvGrpSpPr/>
                <p:nvPr/>
              </p:nvGrpSpPr>
              <p:grpSpPr>
                <a:xfrm>
                  <a:off x="3131840" y="1844824"/>
                  <a:ext cx="864096" cy="3718992"/>
                  <a:chOff x="2195736" y="1412776"/>
                  <a:chExt cx="864096" cy="3718992"/>
                </a:xfrm>
              </p:grpSpPr>
              <p:sp>
                <p:nvSpPr>
                  <p:cNvPr id="115" name="矩形 114"/>
                  <p:cNvSpPr/>
                  <p:nvPr/>
                </p:nvSpPr>
                <p:spPr>
                  <a:xfrm>
                    <a:off x="2195736" y="1412776"/>
                    <a:ext cx="864096" cy="371899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6" name="橢圓 115"/>
                  <p:cNvSpPr/>
                  <p:nvPr/>
                </p:nvSpPr>
                <p:spPr>
                  <a:xfrm>
                    <a:off x="2339752" y="1640211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7" name="橢圓 116"/>
                  <p:cNvSpPr/>
                  <p:nvPr/>
                </p:nvSpPr>
                <p:spPr>
                  <a:xfrm>
                    <a:off x="2339752" y="2509306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8" name="橢圓 117"/>
                  <p:cNvSpPr/>
                  <p:nvPr/>
                </p:nvSpPr>
                <p:spPr>
                  <a:xfrm>
                    <a:off x="2333948" y="3378401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9" name="橢圓 118"/>
                  <p:cNvSpPr/>
                  <p:nvPr/>
                </p:nvSpPr>
                <p:spPr>
                  <a:xfrm>
                    <a:off x="2322340" y="4247496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80" name="群組 79"/>
                <p:cNvGrpSpPr/>
                <p:nvPr/>
              </p:nvGrpSpPr>
              <p:grpSpPr>
                <a:xfrm>
                  <a:off x="7295274" y="3077151"/>
                  <a:ext cx="864096" cy="1062873"/>
                  <a:chOff x="6643836" y="2234753"/>
                  <a:chExt cx="864096" cy="1062873"/>
                </a:xfrm>
              </p:grpSpPr>
              <p:sp>
                <p:nvSpPr>
                  <p:cNvPr id="113" name="矩形 112"/>
                  <p:cNvSpPr/>
                  <p:nvPr/>
                </p:nvSpPr>
                <p:spPr>
                  <a:xfrm>
                    <a:off x="6643836" y="2234753"/>
                    <a:ext cx="864096" cy="1062873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4" name="橢圓 113"/>
                  <p:cNvSpPr/>
                  <p:nvPr/>
                </p:nvSpPr>
                <p:spPr>
                  <a:xfrm>
                    <a:off x="6787852" y="2462188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cxnSp>
              <p:nvCxnSpPr>
                <p:cNvPr id="81" name="直線單箭頭接點 80"/>
                <p:cNvCxnSpPr>
                  <a:stCxn id="127" idx="6"/>
                  <a:endCxn id="116" idx="2"/>
                </p:cNvCxnSpPr>
                <p:nvPr/>
              </p:nvCxnSpPr>
              <p:spPr>
                <a:xfrm flipV="1">
                  <a:off x="1674975" y="2360291"/>
                  <a:ext cx="1600881" cy="3082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線單箭頭接點 81"/>
                <p:cNvCxnSpPr>
                  <a:stCxn id="127" idx="6"/>
                  <a:endCxn id="117" idx="2"/>
                </p:cNvCxnSpPr>
                <p:nvPr/>
              </p:nvCxnSpPr>
              <p:spPr>
                <a:xfrm>
                  <a:off x="1674975" y="2668501"/>
                  <a:ext cx="1600881" cy="5608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線單箭頭接點 82"/>
                <p:cNvCxnSpPr>
                  <a:endCxn id="118" idx="2"/>
                </p:cNvCxnSpPr>
                <p:nvPr/>
              </p:nvCxnSpPr>
              <p:spPr>
                <a:xfrm>
                  <a:off x="1683222" y="2699153"/>
                  <a:ext cx="1586830" cy="139932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線單箭頭接點 83"/>
                <p:cNvCxnSpPr>
                  <a:endCxn id="119" idx="2"/>
                </p:cNvCxnSpPr>
                <p:nvPr/>
              </p:nvCxnSpPr>
              <p:spPr>
                <a:xfrm>
                  <a:off x="1690248" y="2693916"/>
                  <a:ext cx="1568196" cy="22736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線單箭頭接點 84"/>
                <p:cNvCxnSpPr>
                  <a:stCxn id="128" idx="6"/>
                  <a:endCxn id="116" idx="2"/>
                </p:cNvCxnSpPr>
                <p:nvPr/>
              </p:nvCxnSpPr>
              <p:spPr>
                <a:xfrm flipV="1">
                  <a:off x="1674975" y="2360291"/>
                  <a:ext cx="1600881" cy="11773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線單箭頭接點 85"/>
                <p:cNvCxnSpPr>
                  <a:endCxn id="117" idx="2"/>
                </p:cNvCxnSpPr>
                <p:nvPr/>
              </p:nvCxnSpPr>
              <p:spPr>
                <a:xfrm flipV="1">
                  <a:off x="1683222" y="3229386"/>
                  <a:ext cx="1592634" cy="33085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線單箭頭接點 86"/>
                <p:cNvCxnSpPr>
                  <a:stCxn id="128" idx="6"/>
                  <a:endCxn id="118" idx="2"/>
                </p:cNvCxnSpPr>
                <p:nvPr/>
              </p:nvCxnSpPr>
              <p:spPr>
                <a:xfrm>
                  <a:off x="1674975" y="3537596"/>
                  <a:ext cx="1595077" cy="5608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線單箭頭接點 87"/>
                <p:cNvCxnSpPr>
                  <a:endCxn id="119" idx="2"/>
                </p:cNvCxnSpPr>
                <p:nvPr/>
              </p:nvCxnSpPr>
              <p:spPr>
                <a:xfrm>
                  <a:off x="1677877" y="3577913"/>
                  <a:ext cx="1580567" cy="13896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線單箭頭接點 88"/>
                <p:cNvCxnSpPr>
                  <a:endCxn id="116" idx="2"/>
                </p:cNvCxnSpPr>
                <p:nvPr/>
              </p:nvCxnSpPr>
              <p:spPr>
                <a:xfrm flipV="1">
                  <a:off x="1685132" y="2360291"/>
                  <a:ext cx="1590724" cy="204391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線單箭頭接點 89"/>
                <p:cNvCxnSpPr>
                  <a:stCxn id="129" idx="6"/>
                  <a:endCxn id="117" idx="2"/>
                </p:cNvCxnSpPr>
                <p:nvPr/>
              </p:nvCxnSpPr>
              <p:spPr>
                <a:xfrm flipV="1">
                  <a:off x="1669171" y="3229386"/>
                  <a:ext cx="1606685" cy="11773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線單箭頭接點 90"/>
                <p:cNvCxnSpPr>
                  <a:stCxn id="129" idx="6"/>
                  <a:endCxn id="118" idx="2"/>
                </p:cNvCxnSpPr>
                <p:nvPr/>
              </p:nvCxnSpPr>
              <p:spPr>
                <a:xfrm flipV="1">
                  <a:off x="1669171" y="4098481"/>
                  <a:ext cx="1600881" cy="3082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線單箭頭接點 91"/>
                <p:cNvCxnSpPr>
                  <a:stCxn id="129" idx="6"/>
                  <a:endCxn id="119" idx="2"/>
                </p:cNvCxnSpPr>
                <p:nvPr/>
              </p:nvCxnSpPr>
              <p:spPr>
                <a:xfrm>
                  <a:off x="1669171" y="4406691"/>
                  <a:ext cx="1589273" cy="5608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線單箭頭接點 92"/>
                <p:cNvCxnSpPr>
                  <a:stCxn id="116" idx="6"/>
                  <a:endCxn id="121" idx="2"/>
                </p:cNvCxnSpPr>
                <p:nvPr/>
              </p:nvCxnSpPr>
              <p:spPr>
                <a:xfrm>
                  <a:off x="3851920" y="2360291"/>
                  <a:ext cx="1584387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線單箭頭接點 93"/>
                <p:cNvCxnSpPr>
                  <a:stCxn id="116" idx="6"/>
                  <a:endCxn id="122" idx="2"/>
                </p:cNvCxnSpPr>
                <p:nvPr/>
              </p:nvCxnSpPr>
              <p:spPr>
                <a:xfrm>
                  <a:off x="3851920" y="2360291"/>
                  <a:ext cx="1584387" cy="8690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線單箭頭接點 94"/>
                <p:cNvCxnSpPr>
                  <a:endCxn id="123" idx="2"/>
                </p:cNvCxnSpPr>
                <p:nvPr/>
              </p:nvCxnSpPr>
              <p:spPr>
                <a:xfrm>
                  <a:off x="3864456" y="2380469"/>
                  <a:ext cx="1566047" cy="171801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線單箭頭接點 95"/>
                <p:cNvCxnSpPr>
                  <a:stCxn id="116" idx="6"/>
                  <a:endCxn id="124" idx="2"/>
                </p:cNvCxnSpPr>
                <p:nvPr/>
              </p:nvCxnSpPr>
              <p:spPr>
                <a:xfrm>
                  <a:off x="3851920" y="2360291"/>
                  <a:ext cx="1566975" cy="26072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線單箭頭接點 96"/>
                <p:cNvCxnSpPr>
                  <a:stCxn id="117" idx="6"/>
                  <a:endCxn id="121" idx="2"/>
                </p:cNvCxnSpPr>
                <p:nvPr/>
              </p:nvCxnSpPr>
              <p:spPr>
                <a:xfrm flipV="1">
                  <a:off x="3851920" y="2360291"/>
                  <a:ext cx="1584387" cy="8690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線單箭頭接點 97"/>
                <p:cNvCxnSpPr>
                  <a:endCxn id="122" idx="2"/>
                </p:cNvCxnSpPr>
                <p:nvPr/>
              </p:nvCxnSpPr>
              <p:spPr>
                <a:xfrm flipV="1">
                  <a:off x="3864456" y="3229386"/>
                  <a:ext cx="1571851" cy="2017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單箭頭接點 98"/>
                <p:cNvCxnSpPr>
                  <a:endCxn id="123" idx="2"/>
                </p:cNvCxnSpPr>
                <p:nvPr/>
              </p:nvCxnSpPr>
              <p:spPr>
                <a:xfrm>
                  <a:off x="3864456" y="3249563"/>
                  <a:ext cx="1566047" cy="84891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線單箭頭接點 99"/>
                <p:cNvCxnSpPr>
                  <a:endCxn id="124" idx="2"/>
                </p:cNvCxnSpPr>
                <p:nvPr/>
              </p:nvCxnSpPr>
              <p:spPr>
                <a:xfrm>
                  <a:off x="3864456" y="3229386"/>
                  <a:ext cx="1554439" cy="173819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線單箭頭接點 100"/>
                <p:cNvCxnSpPr>
                  <a:stCxn id="118" idx="6"/>
                  <a:endCxn id="121" idx="2"/>
                </p:cNvCxnSpPr>
                <p:nvPr/>
              </p:nvCxnSpPr>
              <p:spPr>
                <a:xfrm flipV="1">
                  <a:off x="3846116" y="2360291"/>
                  <a:ext cx="1590191" cy="173819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線單箭頭接點 101"/>
                <p:cNvCxnSpPr>
                  <a:stCxn id="118" idx="6"/>
                  <a:endCxn id="122" idx="2"/>
                </p:cNvCxnSpPr>
                <p:nvPr/>
              </p:nvCxnSpPr>
              <p:spPr>
                <a:xfrm flipV="1">
                  <a:off x="3846116" y="3229386"/>
                  <a:ext cx="1590191" cy="8690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單箭頭接點 102"/>
                <p:cNvCxnSpPr>
                  <a:stCxn id="118" idx="6"/>
                </p:cNvCxnSpPr>
                <p:nvPr/>
              </p:nvCxnSpPr>
              <p:spPr>
                <a:xfrm>
                  <a:off x="3846116" y="4098481"/>
                  <a:ext cx="1555492" cy="2017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線單箭頭接點 103"/>
                <p:cNvCxnSpPr>
                  <a:stCxn id="118" idx="6"/>
                  <a:endCxn id="124" idx="2"/>
                </p:cNvCxnSpPr>
                <p:nvPr/>
              </p:nvCxnSpPr>
              <p:spPr>
                <a:xfrm>
                  <a:off x="3846116" y="4098481"/>
                  <a:ext cx="1572779" cy="8690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線單箭頭接點 104"/>
                <p:cNvCxnSpPr>
                  <a:stCxn id="119" idx="6"/>
                  <a:endCxn id="121" idx="2"/>
                </p:cNvCxnSpPr>
                <p:nvPr/>
              </p:nvCxnSpPr>
              <p:spPr>
                <a:xfrm flipV="1">
                  <a:off x="3834508" y="2360291"/>
                  <a:ext cx="1601799" cy="26072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線單箭頭接點 105"/>
                <p:cNvCxnSpPr>
                  <a:stCxn id="119" idx="6"/>
                  <a:endCxn id="122" idx="2"/>
                </p:cNvCxnSpPr>
                <p:nvPr/>
              </p:nvCxnSpPr>
              <p:spPr>
                <a:xfrm flipV="1">
                  <a:off x="3834508" y="3229386"/>
                  <a:ext cx="1601799" cy="173819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線單箭頭接點 106"/>
                <p:cNvCxnSpPr>
                  <a:endCxn id="123" idx="2"/>
                </p:cNvCxnSpPr>
                <p:nvPr/>
              </p:nvCxnSpPr>
              <p:spPr>
                <a:xfrm flipV="1">
                  <a:off x="3851920" y="4098481"/>
                  <a:ext cx="1578583" cy="8943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線單箭頭接點 107"/>
                <p:cNvCxnSpPr>
                  <a:endCxn id="124" idx="2"/>
                </p:cNvCxnSpPr>
                <p:nvPr/>
              </p:nvCxnSpPr>
              <p:spPr>
                <a:xfrm flipV="1">
                  <a:off x="3851920" y="4967576"/>
                  <a:ext cx="1566975" cy="2017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線單箭頭接點 108"/>
                <p:cNvCxnSpPr>
                  <a:stCxn id="121" idx="6"/>
                  <a:endCxn id="114" idx="2"/>
                </p:cNvCxnSpPr>
                <p:nvPr/>
              </p:nvCxnSpPr>
              <p:spPr>
                <a:xfrm>
                  <a:off x="6012371" y="2360291"/>
                  <a:ext cx="1426919" cy="123232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線單箭頭接點 109"/>
                <p:cNvCxnSpPr>
                  <a:stCxn id="122" idx="6"/>
                  <a:endCxn id="114" idx="2"/>
                </p:cNvCxnSpPr>
                <p:nvPr/>
              </p:nvCxnSpPr>
              <p:spPr>
                <a:xfrm>
                  <a:off x="6012371" y="3229386"/>
                  <a:ext cx="1426919" cy="3632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線單箭頭接點 110"/>
                <p:cNvCxnSpPr>
                  <a:stCxn id="123" idx="6"/>
                  <a:endCxn id="114" idx="2"/>
                </p:cNvCxnSpPr>
                <p:nvPr/>
              </p:nvCxnSpPr>
              <p:spPr>
                <a:xfrm flipV="1">
                  <a:off x="6006567" y="3592618"/>
                  <a:ext cx="1432723" cy="5058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線單箭頭接點 111"/>
                <p:cNvCxnSpPr>
                  <a:stCxn id="124" idx="6"/>
                  <a:endCxn id="114" idx="2"/>
                </p:cNvCxnSpPr>
                <p:nvPr/>
              </p:nvCxnSpPr>
              <p:spPr>
                <a:xfrm flipV="1">
                  <a:off x="5994959" y="3592618"/>
                  <a:ext cx="1444331" cy="13749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文字方塊 70"/>
              <p:cNvSpPr txBox="1"/>
              <p:nvPr/>
            </p:nvSpPr>
            <p:spPr>
              <a:xfrm>
                <a:off x="2197935" y="1978077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err="1" smtClean="0"/>
                  <a:t>Wi,j</a:t>
                </a:r>
                <a:endParaRPr lang="zh-TW" altLang="en-US"/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>
                <a:off x="4346382" y="1937678"/>
                <a:ext cx="606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err="1" smtClean="0"/>
                  <a:t>Wj,k</a:t>
                </a:r>
                <a:endParaRPr lang="zh-TW" altLang="en-US"/>
              </a:p>
            </p:txBody>
          </p:sp>
          <p:sp>
            <p:nvSpPr>
              <p:cNvPr id="73" name="文字方塊 72"/>
              <p:cNvSpPr txBox="1"/>
              <p:nvPr/>
            </p:nvSpPr>
            <p:spPr>
              <a:xfrm>
                <a:off x="6658066" y="2409475"/>
                <a:ext cx="604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err="1" smtClean="0"/>
                  <a:t>Wk,l</a:t>
                </a:r>
                <a:endParaRPr lang="zh-TW" altLang="en-US"/>
              </a:p>
            </p:txBody>
          </p:sp>
          <p:sp>
            <p:nvSpPr>
              <p:cNvPr id="74" name="文字方塊 73"/>
              <p:cNvSpPr txBox="1"/>
              <p:nvPr/>
            </p:nvSpPr>
            <p:spPr>
              <a:xfrm>
                <a:off x="2827120" y="5832608"/>
                <a:ext cx="1519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mtClean="0">
                    <a:solidFill>
                      <a:schemeClr val="accent1"/>
                    </a:solidFill>
                  </a:rPr>
                  <a:t>hidden layer 1</a:t>
                </a:r>
                <a:endParaRPr lang="zh-TW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" name="文字方塊 74"/>
              <p:cNvSpPr txBox="1"/>
              <p:nvPr/>
            </p:nvSpPr>
            <p:spPr>
              <a:xfrm>
                <a:off x="4944190" y="5803501"/>
                <a:ext cx="1519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mtClean="0">
                    <a:solidFill>
                      <a:schemeClr val="accent1"/>
                    </a:solidFill>
                  </a:rPr>
                  <a:t>hidden layer 2</a:t>
                </a:r>
                <a:endParaRPr lang="zh-TW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6" name="文字方塊 75"/>
              <p:cNvSpPr txBox="1"/>
              <p:nvPr/>
            </p:nvSpPr>
            <p:spPr>
              <a:xfrm>
                <a:off x="7039699" y="4320489"/>
                <a:ext cx="13349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92D050"/>
                    </a:solidFill>
                  </a:rPr>
                  <a:t>output layer</a:t>
                </a:r>
                <a:endParaRPr lang="zh-TW" altLang="en-US" dirty="0">
                  <a:solidFill>
                    <a:srgbClr val="92D050"/>
                  </a:solidFill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653976" y="5005295"/>
            <a:ext cx="12282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Input layer</a:t>
            </a:r>
          </a:p>
          <a:p>
            <a:r>
              <a:rPr lang="en-US" altLang="zh-TW" dirty="0" smtClean="0"/>
              <a:t>100</a:t>
            </a:r>
            <a:r>
              <a:rPr lang="zh-TW" altLang="en-US" dirty="0" smtClean="0"/>
              <a:t>個節點</a:t>
            </a:r>
            <a:endParaRPr lang="en-US" altLang="zh-TW" dirty="0"/>
          </a:p>
        </p:txBody>
      </p:sp>
      <p:sp>
        <p:nvSpPr>
          <p:cNvPr id="130" name="矩形 129"/>
          <p:cNvSpPr/>
          <p:nvPr/>
        </p:nvSpPr>
        <p:spPr>
          <a:xfrm>
            <a:off x="2492107" y="5133929"/>
            <a:ext cx="1541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Hidden layer 1</a:t>
            </a:r>
          </a:p>
          <a:p>
            <a:r>
              <a:rPr lang="en-US" altLang="zh-TW" dirty="0" smtClean="0"/>
              <a:t>1000</a:t>
            </a:r>
            <a:r>
              <a:rPr lang="zh-TW" altLang="en-US" dirty="0" smtClean="0"/>
              <a:t>個節點</a:t>
            </a:r>
            <a:endParaRPr lang="en-US" altLang="zh-TW" dirty="0"/>
          </a:p>
        </p:txBody>
      </p:sp>
      <p:sp>
        <p:nvSpPr>
          <p:cNvPr id="131" name="矩形 130"/>
          <p:cNvSpPr/>
          <p:nvPr/>
        </p:nvSpPr>
        <p:spPr>
          <a:xfrm>
            <a:off x="4503986" y="5118348"/>
            <a:ext cx="1541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Hidden layer 2</a:t>
            </a:r>
          </a:p>
          <a:p>
            <a:r>
              <a:rPr lang="en-US" altLang="zh-TW" dirty="0" smtClean="0"/>
              <a:t>1000</a:t>
            </a:r>
            <a:r>
              <a:rPr lang="zh-TW" altLang="en-US" dirty="0" smtClean="0"/>
              <a:t>個節點</a:t>
            </a:r>
            <a:endParaRPr lang="en-US" altLang="zh-TW" dirty="0"/>
          </a:p>
        </p:txBody>
      </p:sp>
      <p:sp>
        <p:nvSpPr>
          <p:cNvPr id="132" name="矩形 131"/>
          <p:cNvSpPr/>
          <p:nvPr/>
        </p:nvSpPr>
        <p:spPr>
          <a:xfrm>
            <a:off x="6391464" y="3477544"/>
            <a:ext cx="13452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92D050"/>
                </a:solidFill>
              </a:rPr>
              <a:t>output layer</a:t>
            </a:r>
            <a:endParaRPr lang="zh-TW" altLang="en-US" dirty="0" smtClean="0">
              <a:solidFill>
                <a:srgbClr val="92D050"/>
              </a:solidFill>
            </a:endParaRPr>
          </a:p>
          <a:p>
            <a:r>
              <a:rPr lang="en-US" altLang="zh-TW" dirty="0" smtClean="0"/>
              <a:t>1</a:t>
            </a:r>
            <a:r>
              <a:rPr lang="zh-TW" altLang="en-US" dirty="0" smtClean="0"/>
              <a:t>個節點</a:t>
            </a:r>
            <a:endParaRPr lang="en-US" altLang="zh-TW" dirty="0"/>
          </a:p>
        </p:txBody>
      </p:sp>
      <p:sp>
        <p:nvSpPr>
          <p:cNvPr id="3" name="矩形 2"/>
          <p:cNvSpPr/>
          <p:nvPr/>
        </p:nvSpPr>
        <p:spPr>
          <a:xfrm>
            <a:off x="347159" y="653447"/>
            <a:ext cx="3486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有多少個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W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與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b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參數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??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76350" y="5723403"/>
            <a:ext cx="354776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如何快速計算</a:t>
            </a:r>
            <a:endParaRPr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W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與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b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參數的更新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??</a:t>
            </a:r>
            <a:endParaRPr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4478681" y="5747143"/>
            <a:ext cx="3258023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32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Backprogation</a:t>
            </a:r>
            <a:endParaRPr lang="en-US" altLang="zh-TW" sz="32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誤差反向傳播法 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32898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ic.pimg.tw/honglung/1521349132-2896397923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28" y="843776"/>
            <a:ext cx="7423235" cy="450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65877" y="5774894"/>
            <a:ext cx="8019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669999"/>
                </a:solidFill>
                <a:latin typeface="arial" panose="020B0604020202020204" pitchFamily="34" charset="0"/>
              </a:rPr>
              <a:t>倒遞神經網路</a:t>
            </a:r>
            <a:r>
              <a:rPr lang="en-US" altLang="zh-TW" b="1" dirty="0">
                <a:solidFill>
                  <a:srgbClr val="669999"/>
                </a:solidFill>
                <a:latin typeface="arial" panose="020B0604020202020204" pitchFamily="34" charset="0"/>
              </a:rPr>
              <a:t>(Back-Propagation) </a:t>
            </a:r>
            <a:r>
              <a:rPr lang="zh-TW" altLang="en-US" b="1" dirty="0">
                <a:solidFill>
                  <a:srgbClr val="669999"/>
                </a:solidFill>
                <a:latin typeface="arial" panose="020B0604020202020204" pitchFamily="34" charset="0"/>
              </a:rPr>
              <a:t>數學</a:t>
            </a:r>
            <a:r>
              <a:rPr lang="zh-TW" altLang="en-US" b="1" dirty="0" smtClean="0">
                <a:solidFill>
                  <a:srgbClr val="669999"/>
                </a:solidFill>
                <a:latin typeface="arial" panose="020B0604020202020204" pitchFamily="34" charset="0"/>
              </a:rPr>
              <a:t>推導</a:t>
            </a:r>
            <a:endParaRPr lang="en-US" altLang="zh-TW" b="1" dirty="0" smtClean="0">
              <a:solidFill>
                <a:srgbClr val="669999"/>
              </a:solidFill>
              <a:latin typeface="arial" panose="020B0604020202020204" pitchFamily="34" charset="0"/>
            </a:endParaRPr>
          </a:p>
          <a:p>
            <a:r>
              <a:rPr lang="en-US" altLang="zh-TW" dirty="0"/>
              <a:t>http://</a:t>
            </a:r>
            <a:r>
              <a:rPr lang="en-US" altLang="zh-TW" dirty="0" smtClean="0"/>
              <a:t>honglung.pixnet.net/blog/post/202201656-back-propagation-</a:t>
            </a:r>
            <a:r>
              <a:rPr lang="zh-TW" altLang="en-US" b="1" dirty="0">
                <a:solidFill>
                  <a:srgbClr val="669999"/>
                </a:solidFill>
                <a:latin typeface="arial" panose="020B0604020202020204" pitchFamily="34" charset="0"/>
              </a:rPr>
              <a:t>數學</a:t>
            </a:r>
            <a:r>
              <a:rPr lang="zh-TW" altLang="en-US" b="1" dirty="0" smtClean="0">
                <a:solidFill>
                  <a:srgbClr val="669999"/>
                </a:solidFill>
                <a:latin typeface="arial" panose="020B0604020202020204" pitchFamily="34" charset="0"/>
              </a:rPr>
              <a:t>推導</a:t>
            </a:r>
            <a:endParaRPr lang="en-US" altLang="zh-TW" b="1" dirty="0">
              <a:solidFill>
                <a:srgbClr val="66999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3559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30613" b="12006"/>
          <a:stretch/>
        </p:blipFill>
        <p:spPr>
          <a:xfrm>
            <a:off x="0" y="2745516"/>
            <a:ext cx="7077075" cy="227364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46400" r="61281"/>
          <a:stretch/>
        </p:blipFill>
        <p:spPr>
          <a:xfrm>
            <a:off x="3013332" y="1311604"/>
            <a:ext cx="2205424" cy="10976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23974" y="501915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隱</a:t>
            </a:r>
            <a:r>
              <a:rPr lang="zh-TW" altLang="en-US" dirty="0"/>
              <a:t>藏</a:t>
            </a:r>
            <a:r>
              <a:rPr lang="zh-TW" altLang="en-US" dirty="0" smtClean="0"/>
              <a:t>層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5442" r="48554" b="36906"/>
          <a:stretch/>
        </p:blipFill>
        <p:spPr>
          <a:xfrm>
            <a:off x="5308113" y="569921"/>
            <a:ext cx="2636347" cy="18463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-132" t="71815" r="57164" b="10522"/>
          <a:stretch/>
        </p:blipFill>
        <p:spPr>
          <a:xfrm>
            <a:off x="6203865" y="3472996"/>
            <a:ext cx="2693000" cy="5652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77096" y="241890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前向傳播</a:t>
            </a:r>
            <a:endParaRPr lang="zh-TW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0507" y="6168829"/>
            <a:ext cx="7208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http://www.feiguyunai.com/index.php/2017/10/29/pythonai-nnbasee01/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r="61281" b="52742"/>
          <a:stretch/>
        </p:blipFill>
        <p:spPr>
          <a:xfrm>
            <a:off x="584824" y="1462113"/>
            <a:ext cx="2205424" cy="9677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326702" y="513094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輸出</a:t>
            </a:r>
            <a:r>
              <a:rPr lang="zh-TW" altLang="en-US" dirty="0" smtClean="0"/>
              <a:t>層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84824" y="514098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輸入層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510507" y="2629650"/>
            <a:ext cx="6695037" cy="407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7572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0506" y="185007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加法節點的反向傳播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4" y="900034"/>
            <a:ext cx="6375990" cy="24479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49426" y="2542458"/>
            <a:ext cx="3590171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class </a:t>
            </a:r>
            <a:r>
              <a:rPr lang="en-US" altLang="zh-TW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AddLayer</a:t>
            </a:r>
            <a:r>
              <a:rPr lang="en-US" altLang="zh-TW" sz="2400" dirty="0" smtClean="0"/>
              <a:t>:</a:t>
            </a:r>
          </a:p>
          <a:p>
            <a:r>
              <a:rPr lang="en-US" altLang="zh-TW" sz="2400" dirty="0" smtClean="0"/>
              <a:t>    </a:t>
            </a:r>
            <a:r>
              <a:rPr lang="en-US" altLang="zh-TW" sz="2400" dirty="0" err="1" smtClean="0"/>
              <a:t>def</a:t>
            </a:r>
            <a:r>
              <a:rPr lang="en-US" altLang="zh-TW" sz="2400" dirty="0" smtClean="0"/>
              <a:t> __</a:t>
            </a:r>
            <a:r>
              <a:rPr lang="en-US" altLang="zh-TW" sz="2400" dirty="0" err="1" smtClean="0"/>
              <a:t>init</a:t>
            </a:r>
            <a:r>
              <a:rPr lang="en-US" altLang="zh-TW" sz="2400" dirty="0" smtClean="0"/>
              <a:t>__(self):</a:t>
            </a:r>
          </a:p>
          <a:p>
            <a:r>
              <a:rPr lang="en-US" altLang="zh-TW" sz="2400" dirty="0" smtClean="0"/>
              <a:t>        pass</a:t>
            </a:r>
          </a:p>
          <a:p>
            <a:r>
              <a:rPr lang="en-US" altLang="zh-TW" sz="2400" dirty="0" smtClean="0"/>
              <a:t>    </a:t>
            </a:r>
            <a:r>
              <a:rPr lang="en-US" altLang="zh-TW" sz="2400" dirty="0" err="1" smtClean="0"/>
              <a:t>def</a:t>
            </a:r>
            <a:r>
              <a:rPr lang="en-US" altLang="zh-TW" sz="2400" dirty="0" smtClean="0"/>
              <a:t> </a:t>
            </a:r>
            <a:r>
              <a:rPr lang="en-US" altLang="zh-TW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self,x,y</a:t>
            </a:r>
            <a:r>
              <a:rPr lang="en-US" altLang="zh-TW" sz="2400" dirty="0" smtClean="0"/>
              <a:t>):</a:t>
            </a:r>
          </a:p>
          <a:p>
            <a:r>
              <a:rPr lang="en-US" altLang="zh-TW" sz="2400" dirty="0" smtClean="0"/>
              <a:t>        return </a:t>
            </a:r>
            <a:r>
              <a:rPr lang="en-US" altLang="zh-TW" sz="2400" dirty="0" err="1" smtClean="0"/>
              <a:t>x+y</a:t>
            </a:r>
            <a:endParaRPr lang="en-US" altLang="zh-TW" sz="2400" dirty="0" smtClean="0"/>
          </a:p>
          <a:p>
            <a:r>
              <a:rPr lang="en-US" altLang="zh-TW" sz="2400" dirty="0" smtClean="0"/>
              <a:t>    </a:t>
            </a:r>
            <a:r>
              <a:rPr lang="en-US" altLang="zh-TW" sz="2400" dirty="0" err="1" smtClean="0"/>
              <a:t>def</a:t>
            </a:r>
            <a:r>
              <a:rPr lang="en-US" altLang="zh-TW" sz="2400" dirty="0" smtClean="0"/>
              <a:t> backward(</a:t>
            </a:r>
            <a:r>
              <a:rPr lang="en-US" altLang="zh-TW" sz="2400" dirty="0" err="1" smtClean="0"/>
              <a:t>self,dout</a:t>
            </a:r>
            <a:r>
              <a:rPr lang="en-US" altLang="zh-TW" sz="2400" dirty="0" smtClean="0"/>
              <a:t>):</a:t>
            </a:r>
          </a:p>
          <a:p>
            <a:r>
              <a:rPr lang="en-US" altLang="zh-TW" sz="2400" dirty="0" smtClean="0"/>
              <a:t>        dx=</a:t>
            </a:r>
            <a:r>
              <a:rPr lang="en-US" altLang="zh-TW" sz="2400" dirty="0" err="1" smtClean="0"/>
              <a:t>dout</a:t>
            </a:r>
            <a:r>
              <a:rPr lang="en-US" altLang="zh-TW" sz="2400" dirty="0" smtClean="0"/>
              <a:t>*1</a:t>
            </a:r>
          </a:p>
          <a:p>
            <a:r>
              <a:rPr lang="en-US" altLang="zh-TW" sz="2400" dirty="0" smtClean="0"/>
              <a:t>        </a:t>
            </a:r>
            <a:r>
              <a:rPr lang="en-US" altLang="zh-TW" sz="2400" dirty="0" err="1" smtClean="0"/>
              <a:t>dy</a:t>
            </a:r>
            <a:r>
              <a:rPr lang="en-US" altLang="zh-TW" sz="2400" dirty="0" smtClean="0"/>
              <a:t>=</a:t>
            </a:r>
            <a:r>
              <a:rPr lang="en-US" altLang="zh-TW" sz="2400" dirty="0" err="1" smtClean="0"/>
              <a:t>dout</a:t>
            </a:r>
            <a:r>
              <a:rPr lang="en-US" altLang="zh-TW" sz="2400" dirty="0" smtClean="0"/>
              <a:t>*1</a:t>
            </a:r>
          </a:p>
          <a:p>
            <a:r>
              <a:rPr lang="en-US" altLang="zh-TW" sz="2400" dirty="0" smtClean="0"/>
              <a:t>        return </a:t>
            </a:r>
            <a:r>
              <a:rPr lang="en-US" altLang="zh-TW" sz="2400" dirty="0" err="1" smtClean="0"/>
              <a:t>dx,dy</a:t>
            </a:r>
            <a:endParaRPr lang="en-US" altLang="zh-TW" sz="2400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95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465511" y="2244378"/>
                <a:ext cx="905633" cy="524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 smtClean="0"/>
                        <m:t>dout</m:t>
                      </m:r>
                      <m:r>
                        <m:rPr>
                          <m:nor/>
                        </m:rPr>
                        <a:rPr lang="en-US" altLang="zh-TW" b="0" i="0" dirty="0" smtClean="0"/>
                        <m:t>=</m:t>
                      </m:r>
                      <m:f>
                        <m:f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511" y="2244378"/>
                <a:ext cx="905633" cy="524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/>
          <p:cNvCxnSpPr/>
          <p:nvPr/>
        </p:nvCxnSpPr>
        <p:spPr>
          <a:xfrm>
            <a:off x="504981" y="1043406"/>
            <a:ext cx="3696316" cy="640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98062" y="4525397"/>
                <a:ext cx="5013617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∗1=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𝑑𝑜𝑢𝑡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62" y="4525397"/>
                <a:ext cx="5013617" cy="7654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4246927" y="858740"/>
            <a:ext cx="946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</a:t>
            </a:r>
            <a:endParaRPr lang="zh-TW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2176403" y="3045971"/>
            <a:ext cx="2314832" cy="84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476438" y="2676639"/>
            <a:ext cx="1113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backward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465511" y="1231597"/>
                <a:ext cx="10717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511" y="1231597"/>
                <a:ext cx="1071704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545" r="-4545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71357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9688" y="408941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乘法節點的反向傳播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395412"/>
            <a:ext cx="5399516" cy="25479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75753" y="960566"/>
            <a:ext cx="3162300" cy="4401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class </a:t>
            </a:r>
            <a:r>
              <a:rPr lang="en-US" altLang="zh-TW" sz="2000" dirty="0" err="1" smtClean="0"/>
              <a:t>MultiLayer</a:t>
            </a:r>
            <a:r>
              <a:rPr lang="en-US" altLang="zh-TW" sz="2000" dirty="0" smtClean="0"/>
              <a:t>:</a:t>
            </a:r>
          </a:p>
          <a:p>
            <a:r>
              <a:rPr lang="en-US" altLang="zh-TW" sz="2000" dirty="0" smtClean="0"/>
              <a:t>    </a:t>
            </a:r>
            <a:r>
              <a:rPr lang="en-US" altLang="zh-TW" sz="2000" dirty="0" err="1" smtClean="0"/>
              <a:t>def</a:t>
            </a:r>
            <a:r>
              <a:rPr lang="en-US" altLang="zh-TW" sz="2000" dirty="0" smtClean="0"/>
              <a:t> __</a:t>
            </a:r>
            <a:r>
              <a:rPr lang="en-US" altLang="zh-TW" sz="2000" dirty="0" err="1" smtClean="0"/>
              <a:t>init</a:t>
            </a:r>
            <a:r>
              <a:rPr lang="en-US" altLang="zh-TW" sz="2000" dirty="0" smtClean="0"/>
              <a:t>__(self):</a:t>
            </a:r>
          </a:p>
          <a:p>
            <a:r>
              <a:rPr lang="en-US" altLang="zh-TW" sz="2000" dirty="0" smtClean="0"/>
              <a:t>        </a:t>
            </a:r>
            <a:r>
              <a:rPr lang="en-US" altLang="zh-TW" sz="2000" dirty="0" err="1" smtClean="0"/>
              <a:t>self.x</a:t>
            </a:r>
            <a:r>
              <a:rPr lang="en-US" altLang="zh-TW" sz="2000" dirty="0" smtClean="0"/>
              <a:t>=None</a:t>
            </a:r>
          </a:p>
          <a:p>
            <a:r>
              <a:rPr lang="en-US" altLang="zh-TW" sz="2000" dirty="0" smtClean="0"/>
              <a:t>        </a:t>
            </a:r>
            <a:r>
              <a:rPr lang="en-US" altLang="zh-TW" sz="2000" dirty="0" err="1" smtClean="0"/>
              <a:t>self.y</a:t>
            </a:r>
            <a:r>
              <a:rPr lang="en-US" altLang="zh-TW" sz="2000" dirty="0" smtClean="0"/>
              <a:t>=None</a:t>
            </a:r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    </a:t>
            </a:r>
            <a:r>
              <a:rPr lang="en-US" altLang="zh-TW" sz="2000" dirty="0" err="1" smtClean="0"/>
              <a:t>def</a:t>
            </a:r>
            <a:r>
              <a:rPr lang="en-US" altLang="zh-TW" sz="2000" dirty="0" smtClean="0"/>
              <a:t> forward(</a:t>
            </a:r>
            <a:r>
              <a:rPr lang="en-US" altLang="zh-TW" sz="2000" dirty="0" err="1" smtClean="0"/>
              <a:t>self,x,y</a:t>
            </a:r>
            <a:r>
              <a:rPr lang="en-US" altLang="zh-TW" sz="2000" dirty="0" smtClean="0"/>
              <a:t>):</a:t>
            </a:r>
          </a:p>
          <a:p>
            <a:r>
              <a:rPr lang="en-US" altLang="zh-TW" sz="2000" dirty="0" smtClean="0"/>
              <a:t>        </a:t>
            </a:r>
            <a:r>
              <a:rPr lang="en-US" altLang="zh-TW" sz="2000" dirty="0" err="1" smtClean="0"/>
              <a:t>self.x</a:t>
            </a:r>
            <a:r>
              <a:rPr lang="en-US" altLang="zh-TW" sz="2000" dirty="0" smtClean="0"/>
              <a:t>=x</a:t>
            </a:r>
          </a:p>
          <a:p>
            <a:r>
              <a:rPr lang="en-US" altLang="zh-TW" sz="2000" dirty="0" smtClean="0"/>
              <a:t>        </a:t>
            </a:r>
            <a:r>
              <a:rPr lang="en-US" altLang="zh-TW" sz="2000" dirty="0" err="1" smtClean="0"/>
              <a:t>self.y</a:t>
            </a:r>
            <a:r>
              <a:rPr lang="en-US" altLang="zh-TW" sz="2000" dirty="0" smtClean="0"/>
              <a:t>=y</a:t>
            </a:r>
          </a:p>
          <a:p>
            <a:r>
              <a:rPr lang="en-US" altLang="zh-TW" sz="2000" dirty="0" smtClean="0"/>
              <a:t>        return x*y</a:t>
            </a:r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    </a:t>
            </a:r>
            <a:r>
              <a:rPr lang="en-US" altLang="zh-TW" sz="2000" dirty="0" err="1" smtClean="0"/>
              <a:t>def</a:t>
            </a:r>
            <a:r>
              <a:rPr lang="en-US" altLang="zh-TW" sz="2000" dirty="0" smtClean="0"/>
              <a:t> backward(</a:t>
            </a:r>
            <a:r>
              <a:rPr lang="en-US" altLang="zh-TW" sz="2000" dirty="0" err="1" smtClean="0"/>
              <a:t>self,dout</a:t>
            </a:r>
            <a:r>
              <a:rPr lang="en-US" altLang="zh-TW" sz="2000" dirty="0" smtClean="0"/>
              <a:t>):</a:t>
            </a:r>
          </a:p>
          <a:p>
            <a:r>
              <a:rPr lang="en-US" altLang="zh-TW" sz="2000" dirty="0" smtClean="0"/>
              <a:t>        dx=</a:t>
            </a:r>
            <a:r>
              <a:rPr lang="en-US" altLang="zh-TW" sz="2000" dirty="0" err="1" smtClean="0"/>
              <a:t>dout</a:t>
            </a:r>
            <a:r>
              <a:rPr lang="en-US" altLang="zh-TW" sz="2000" dirty="0" smtClean="0"/>
              <a:t>*</a:t>
            </a:r>
            <a:r>
              <a:rPr lang="en-US" altLang="zh-TW" sz="2000" dirty="0" err="1" smtClean="0"/>
              <a:t>self.y</a:t>
            </a:r>
            <a:endParaRPr lang="en-US" altLang="zh-TW" sz="2000" dirty="0" smtClean="0"/>
          </a:p>
          <a:p>
            <a:r>
              <a:rPr lang="en-US" altLang="zh-TW" sz="2000" dirty="0" smtClean="0"/>
              <a:t>        </a:t>
            </a:r>
            <a:r>
              <a:rPr lang="en-US" altLang="zh-TW" sz="2000" dirty="0" err="1" smtClean="0"/>
              <a:t>dy</a:t>
            </a:r>
            <a:r>
              <a:rPr lang="en-US" altLang="zh-TW" sz="2000" dirty="0" smtClean="0"/>
              <a:t>=</a:t>
            </a:r>
            <a:r>
              <a:rPr lang="en-US" altLang="zh-TW" sz="2000" dirty="0" err="1" smtClean="0"/>
              <a:t>dout</a:t>
            </a:r>
            <a:r>
              <a:rPr lang="en-US" altLang="zh-TW" sz="2000" dirty="0" smtClean="0"/>
              <a:t>*</a:t>
            </a:r>
            <a:r>
              <a:rPr lang="en-US" altLang="zh-TW" sz="2000" dirty="0" err="1" smtClean="0"/>
              <a:t>self.x</a:t>
            </a:r>
            <a:endParaRPr lang="en-US" altLang="zh-TW" sz="2000" dirty="0" smtClean="0"/>
          </a:p>
          <a:p>
            <a:r>
              <a:rPr lang="en-US" altLang="zh-TW" sz="2000" dirty="0" smtClean="0"/>
              <a:t>        return </a:t>
            </a:r>
            <a:r>
              <a:rPr lang="en-US" altLang="zh-TW" sz="2000" dirty="0" err="1" smtClean="0"/>
              <a:t>dx,dy</a:t>
            </a:r>
            <a:endParaRPr lang="zh-TW" altLang="en-US" sz="20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96</a:t>
            </a:fld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>
            <a:off x="818019" y="1549100"/>
            <a:ext cx="3696316" cy="640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259565" y="1803314"/>
                <a:ext cx="10107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565" y="1803314"/>
                <a:ext cx="101079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5422" r="-4217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3797020" y="993323"/>
            <a:ext cx="946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</a:t>
            </a:r>
            <a:endParaRPr lang="zh-TW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498462" y="2636281"/>
                <a:ext cx="905633" cy="524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 smtClean="0"/>
                        <m:t>dout</m:t>
                      </m:r>
                      <m:r>
                        <m:rPr>
                          <m:nor/>
                        </m:rPr>
                        <a:rPr lang="en-US" altLang="zh-TW" b="0" i="0" dirty="0" smtClean="0"/>
                        <m:t>=</m:t>
                      </m:r>
                      <m:f>
                        <m:f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462" y="2636281"/>
                <a:ext cx="905633" cy="524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98062" y="4525397"/>
                <a:ext cx="5019387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400" b="1" i="1" dirty="0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 dirty="0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zh-TW" altLang="en-US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24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𝑑𝑜𝑢𝑡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24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62" y="4525397"/>
                <a:ext cx="5019387" cy="765402"/>
              </a:xfrm>
              <a:prstGeom prst="rect">
                <a:avLst/>
              </a:prstGeom>
              <a:blipFill rotWithShape="0">
                <a:blip r:embed="rId5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35973" y="5476567"/>
                <a:ext cx="5296130" cy="794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400" b="1" i="1" dirty="0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zh-TW" altLang="en-US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 dirty="0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24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𝑑𝑜𝑢𝑡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73" y="5476567"/>
                <a:ext cx="5296130" cy="79464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/>
          <p:nvPr/>
        </p:nvCxnSpPr>
        <p:spPr>
          <a:xfrm flipH="1" flipV="1">
            <a:off x="2639604" y="3530419"/>
            <a:ext cx="2314832" cy="84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939639" y="3161087"/>
            <a:ext cx="1113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backward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80757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97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7780" y="17120"/>
            <a:ext cx="823975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推薦影片教學</a:t>
            </a:r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史丹佛大學著名的</a:t>
            </a:r>
            <a:endParaRPr lang="en-US" altLang="zh-TW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4400" dirty="0" smtClean="0"/>
              <a:t>Cs231n</a:t>
            </a:r>
            <a:r>
              <a:rPr lang="zh-TW" altLang="en-US" sz="4400" dirty="0" smtClean="0"/>
              <a:t>課程</a:t>
            </a:r>
            <a:r>
              <a:rPr lang="en-US" altLang="zh-TW" sz="4400" dirty="0" smtClean="0"/>
              <a:t>(2015-2019)</a:t>
            </a:r>
            <a:endParaRPr lang="zh-TW" altLang="en-US" sz="4400" dirty="0" smtClean="0"/>
          </a:p>
        </p:txBody>
      </p:sp>
      <p:sp>
        <p:nvSpPr>
          <p:cNvPr id="7" name="矩形 6"/>
          <p:cNvSpPr/>
          <p:nvPr/>
        </p:nvSpPr>
        <p:spPr>
          <a:xfrm>
            <a:off x="171921" y="1348429"/>
            <a:ext cx="49886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Lecture 4 | Introduction to Neural Networks</a:t>
            </a:r>
          </a:p>
          <a:p>
            <a:r>
              <a:rPr lang="en-US" altLang="zh-TW" dirty="0" smtClean="0"/>
              <a:t>https://www.youtube.com/watch?v=d14TUNcbn1k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71921" y="1984513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http://cs231n.stanford.edu/slides/2017/cs231n_2017_lecture4.pdf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469" t="15365" r="23964" b="15766"/>
          <a:stretch/>
        </p:blipFill>
        <p:spPr>
          <a:xfrm>
            <a:off x="880933" y="2346026"/>
            <a:ext cx="6780255" cy="456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003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757" t="18249" r="50630" b="35305"/>
          <a:stretch/>
        </p:blipFill>
        <p:spPr>
          <a:xfrm>
            <a:off x="219384" y="1515763"/>
            <a:ext cx="7766118" cy="47614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6519" y="107262"/>
            <a:ext cx="82543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/>
              <a:t>https://www.youtube.com/watch?v=ibJpTrp5mcE</a:t>
            </a:r>
            <a:endParaRPr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399534" y="679962"/>
            <a:ext cx="71298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http://speech.ee.ntu.edu.tw/~tlkagk/courses/ML_2016/Lecture/BP.pdf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7817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6369</TotalTime>
  <Words>3287</Words>
  <Application>Microsoft Office PowerPoint</Application>
  <PresentationFormat>如螢幕大小 (4:3)</PresentationFormat>
  <Paragraphs>792</Paragraphs>
  <Slides>98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98</vt:i4>
      </vt:variant>
    </vt:vector>
  </HeadingPairs>
  <TitlesOfParts>
    <vt:vector size="112" baseType="lpstr">
      <vt:lpstr>Adobe 繁黑體 Std B</vt:lpstr>
      <vt:lpstr>Roboto</vt:lpstr>
      <vt:lpstr>SimSun</vt:lpstr>
      <vt:lpstr>Source Sans Pro</vt:lpstr>
      <vt:lpstr>微軟正黑體</vt:lpstr>
      <vt:lpstr>新細明體</vt:lpstr>
      <vt:lpstr>標楷體</vt:lpstr>
      <vt:lpstr>Arial</vt:lpstr>
      <vt:lpstr>Arial</vt:lpstr>
      <vt:lpstr>Calibri</vt:lpstr>
      <vt:lpstr>Calibri Light</vt:lpstr>
      <vt:lpstr>Cambria Math</vt:lpstr>
      <vt:lpstr>Wingdings</vt:lpstr>
      <vt:lpstr>Office 佈景主題</vt:lpstr>
      <vt:lpstr>學習是什麼? 機器(程式)是怎麼學習? 學習的各種眉眉角角!!</vt:lpstr>
      <vt:lpstr>PowerPoint 簡報</vt:lpstr>
      <vt:lpstr>學習能力類神經網路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微分</vt:lpstr>
      <vt:lpstr>PowerPoint 簡報</vt:lpstr>
      <vt:lpstr>PowerPoint 簡報</vt:lpstr>
      <vt:lpstr>PowerPoint 簡報</vt:lpstr>
      <vt:lpstr>PowerPoint 簡報</vt:lpstr>
      <vt:lpstr>Chain Rule(連鎖律)</vt:lpstr>
      <vt:lpstr>Chain Rule(連鎖律):作業</vt:lpstr>
      <vt:lpstr>偏微分(partial differentiation)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颱風快來了,如何快速下山?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ML Lecture 3-1: Gradient Descent https://www.youtube.com/watch?v=yKKNr-QKz2Q</vt:lpstr>
      <vt:lpstr>PowerPoint 簡報</vt:lpstr>
      <vt:lpstr>Mini-batch</vt:lpstr>
      <vt:lpstr>Mini-batch</vt:lpstr>
      <vt:lpstr>PowerPoint 簡報</vt:lpstr>
      <vt:lpstr>Momentum Hard to find  optimal network parameters</vt:lpstr>
      <vt:lpstr>Momentum  物理學告訴你……</vt:lpstr>
      <vt:lpstr>Momentum</vt:lpstr>
      <vt:lpstr>PowerPoint 簡報</vt:lpstr>
      <vt:lpstr>PowerPoint 簡報</vt:lpstr>
      <vt:lpstr>PowerPoint 簡報</vt:lpstr>
      <vt:lpstr>PowerPoint 簡報</vt:lpstr>
      <vt:lpstr>PowerPoint 簡報</vt:lpstr>
      <vt:lpstr>Adaptive Learning Rates  可動態調整的學習率……</vt:lpstr>
      <vt:lpstr>Adaptive Learning Rates  可動態調整的學習率……</vt:lpstr>
      <vt:lpstr>Adagrad</vt:lpstr>
      <vt:lpstr>Adagrad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Backprogation and optimizer</dc:title>
  <dc:creator>BREAKALLCTF{Letmeseesee}</dc:creator>
  <cp:lastModifiedBy>BREAKALLCTF{Letmeseesee}</cp:lastModifiedBy>
  <cp:revision>119</cp:revision>
  <dcterms:created xsi:type="dcterms:W3CDTF">2019-05-04T06:25:34Z</dcterms:created>
  <dcterms:modified xsi:type="dcterms:W3CDTF">2019-06-02T20:37:45Z</dcterms:modified>
</cp:coreProperties>
</file>